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31" r:id="rId2"/>
    <p:sldId id="2145706043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Esteettinen / miellyttävyys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Taul1!$B$1:$U$1</c:f>
              <c:strCache>
                <c:ptCount val="20"/>
                <c:pt idx="0">
                  <c:v>Total (n=750)</c:v>
                </c:pt>
                <c:pt idx="1">
                  <c:v>Mies (n=380)</c:v>
                </c:pt>
                <c:pt idx="2">
                  <c:v>Nainen (n=369)</c:v>
                </c:pt>
                <c:pt idx="3">
                  <c:v>Ikäryhmä</c:v>
                </c:pt>
                <c:pt idx="4">
                  <c:v>18-29 vuotta (n=39)</c:v>
                </c:pt>
                <c:pt idx="5">
                  <c:v>30-39 vuotta (n=103)</c:v>
                </c:pt>
                <c:pt idx="6">
                  <c:v>40-49 vuotta (n=137)</c:v>
                </c:pt>
                <c:pt idx="7">
                  <c:v>50-59 vuotta (n=149)</c:v>
                </c:pt>
                <c:pt idx="8">
                  <c:v>60-69 vuotta (n=173)</c:v>
                </c:pt>
                <c:pt idx="9">
                  <c:v>70+ vuotta (n=149)</c:v>
                </c:pt>
                <c:pt idx="10">
                  <c:v>Alue</c:v>
                </c:pt>
                <c:pt idx="11">
                  <c:v>Itä - Östra län (n=72)</c:v>
                </c:pt>
                <c:pt idx="12">
                  <c:v>Etelä - Södra län (n=324)</c:v>
                </c:pt>
                <c:pt idx="13">
                  <c:v>Länsi - Västra län (n=267)</c:v>
                </c:pt>
                <c:pt idx="14">
                  <c:v>Oulun - Lapin - Uleåborgs län (n=87)</c:v>
                </c:pt>
                <c:pt idx="15">
                  <c:v>Asumismuoto</c:v>
                </c:pt>
                <c:pt idx="16">
                  <c:v>Omakotitalossa (n=391)</c:v>
                </c:pt>
                <c:pt idx="17">
                  <c:v>Paritalossa (n=28)</c:v>
                </c:pt>
                <c:pt idx="18">
                  <c:v>Rivitalossa (n=114)</c:v>
                </c:pt>
                <c:pt idx="19">
                  <c:v>Kerrostalossa tai luhtitalossa (n=211)</c:v>
                </c:pt>
              </c:strCache>
            </c:strRef>
          </c:cat>
          <c:val>
            <c:numRef>
              <c:f>Taul1!$B$2:$U$2</c:f>
              <c:numCache>
                <c:formatCode>0%</c:formatCode>
                <c:ptCount val="20"/>
                <c:pt idx="0">
                  <c:v>0.63200000000000001</c:v>
                </c:pt>
                <c:pt idx="1">
                  <c:v>0.5736842105263158</c:v>
                </c:pt>
                <c:pt idx="2">
                  <c:v>0.69105691056910568</c:v>
                </c:pt>
                <c:pt idx="4">
                  <c:v>0.74358974358974361</c:v>
                </c:pt>
                <c:pt idx="5">
                  <c:v>0.67961165048543692</c:v>
                </c:pt>
                <c:pt idx="6">
                  <c:v>0.64963503649635035</c:v>
                </c:pt>
                <c:pt idx="7">
                  <c:v>0.64429530201342289</c:v>
                </c:pt>
                <c:pt idx="8">
                  <c:v>0.61849710982658967</c:v>
                </c:pt>
                <c:pt idx="9">
                  <c:v>0.55704697986577179</c:v>
                </c:pt>
                <c:pt idx="11">
                  <c:v>0.65277777777777768</c:v>
                </c:pt>
                <c:pt idx="12">
                  <c:v>0.60493827160493829</c:v>
                </c:pt>
                <c:pt idx="13">
                  <c:v>0.62546816479400746</c:v>
                </c:pt>
                <c:pt idx="14">
                  <c:v>0.73563218390804597</c:v>
                </c:pt>
                <c:pt idx="16">
                  <c:v>0.59846547314578002</c:v>
                </c:pt>
                <c:pt idx="17">
                  <c:v>0.5357142857142857</c:v>
                </c:pt>
                <c:pt idx="18">
                  <c:v>0.67543859649122806</c:v>
                </c:pt>
                <c:pt idx="19">
                  <c:v>0.6872037914691943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41-44B0-A616-0986CA2D6396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Paikkojen hajoaminen / käyttöikä tulee vastaan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Taul1!$B$1:$U$1</c:f>
              <c:strCache>
                <c:ptCount val="20"/>
                <c:pt idx="0">
                  <c:v>Total (n=750)</c:v>
                </c:pt>
                <c:pt idx="1">
                  <c:v>Mies (n=380)</c:v>
                </c:pt>
                <c:pt idx="2">
                  <c:v>Nainen (n=369)</c:v>
                </c:pt>
                <c:pt idx="3">
                  <c:v>Ikäryhmä</c:v>
                </c:pt>
                <c:pt idx="4">
                  <c:v>18-29 vuotta (n=39)</c:v>
                </c:pt>
                <c:pt idx="5">
                  <c:v>30-39 vuotta (n=103)</c:v>
                </c:pt>
                <c:pt idx="6">
                  <c:v>40-49 vuotta (n=137)</c:v>
                </c:pt>
                <c:pt idx="7">
                  <c:v>50-59 vuotta (n=149)</c:v>
                </c:pt>
                <c:pt idx="8">
                  <c:v>60-69 vuotta (n=173)</c:v>
                </c:pt>
                <c:pt idx="9">
                  <c:v>70+ vuotta (n=149)</c:v>
                </c:pt>
                <c:pt idx="10">
                  <c:v>Alue</c:v>
                </c:pt>
                <c:pt idx="11">
                  <c:v>Itä - Östra län (n=72)</c:v>
                </c:pt>
                <c:pt idx="12">
                  <c:v>Etelä - Södra län (n=324)</c:v>
                </c:pt>
                <c:pt idx="13">
                  <c:v>Länsi - Västra län (n=267)</c:v>
                </c:pt>
                <c:pt idx="14">
                  <c:v>Oulun - Lapin - Uleåborgs län (n=87)</c:v>
                </c:pt>
                <c:pt idx="15">
                  <c:v>Asumismuoto</c:v>
                </c:pt>
                <c:pt idx="16">
                  <c:v>Omakotitalossa (n=391)</c:v>
                </c:pt>
                <c:pt idx="17">
                  <c:v>Paritalossa (n=28)</c:v>
                </c:pt>
                <c:pt idx="18">
                  <c:v>Rivitalossa (n=114)</c:v>
                </c:pt>
                <c:pt idx="19">
                  <c:v>Kerrostalossa tai luhtitalossa (n=211)</c:v>
                </c:pt>
              </c:strCache>
            </c:strRef>
          </c:cat>
          <c:val>
            <c:numRef>
              <c:f>Taul1!$B$3:$U$3</c:f>
              <c:numCache>
                <c:formatCode>0%</c:formatCode>
                <c:ptCount val="20"/>
                <c:pt idx="0">
                  <c:v>0.44933333333333331</c:v>
                </c:pt>
                <c:pt idx="1">
                  <c:v>0.49210526315789471</c:v>
                </c:pt>
                <c:pt idx="2">
                  <c:v>0.4065040650406504</c:v>
                </c:pt>
                <c:pt idx="4">
                  <c:v>0.46153846153846151</c:v>
                </c:pt>
                <c:pt idx="5">
                  <c:v>0.52427184466019416</c:v>
                </c:pt>
                <c:pt idx="6">
                  <c:v>0.51824817518248179</c:v>
                </c:pt>
                <c:pt idx="7">
                  <c:v>0.44966442953020136</c:v>
                </c:pt>
                <c:pt idx="8">
                  <c:v>0.39884393063583817</c:v>
                </c:pt>
                <c:pt idx="9">
                  <c:v>0.38926174496644295</c:v>
                </c:pt>
                <c:pt idx="11">
                  <c:v>0.45833333333333337</c:v>
                </c:pt>
                <c:pt idx="12">
                  <c:v>0.46604938271604934</c:v>
                </c:pt>
                <c:pt idx="13">
                  <c:v>0.44194756554307119</c:v>
                </c:pt>
                <c:pt idx="14">
                  <c:v>0.40229885057471265</c:v>
                </c:pt>
                <c:pt idx="16">
                  <c:v>0.49616368286445012</c:v>
                </c:pt>
                <c:pt idx="17">
                  <c:v>0.4642857142857143</c:v>
                </c:pt>
                <c:pt idx="18">
                  <c:v>0.39473684210526316</c:v>
                </c:pt>
                <c:pt idx="19">
                  <c:v>0.38388625592417064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41-44B0-A616-0986CA2D6396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Pohjaratkaisun heikko toimivuus/soveltuvuus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Taul1!$B$1:$U$1</c:f>
              <c:strCache>
                <c:ptCount val="20"/>
                <c:pt idx="0">
                  <c:v>Total (n=750)</c:v>
                </c:pt>
                <c:pt idx="1">
                  <c:v>Mies (n=380)</c:v>
                </c:pt>
                <c:pt idx="2">
                  <c:v>Nainen (n=369)</c:v>
                </c:pt>
                <c:pt idx="3">
                  <c:v>Ikäryhmä</c:v>
                </c:pt>
                <c:pt idx="4">
                  <c:v>18-29 vuotta (n=39)</c:v>
                </c:pt>
                <c:pt idx="5">
                  <c:v>30-39 vuotta (n=103)</c:v>
                </c:pt>
                <c:pt idx="6">
                  <c:v>40-49 vuotta (n=137)</c:v>
                </c:pt>
                <c:pt idx="7">
                  <c:v>50-59 vuotta (n=149)</c:v>
                </c:pt>
                <c:pt idx="8">
                  <c:v>60-69 vuotta (n=173)</c:v>
                </c:pt>
                <c:pt idx="9">
                  <c:v>70+ vuotta (n=149)</c:v>
                </c:pt>
                <c:pt idx="10">
                  <c:v>Alue</c:v>
                </c:pt>
                <c:pt idx="11">
                  <c:v>Itä - Östra län (n=72)</c:v>
                </c:pt>
                <c:pt idx="12">
                  <c:v>Etelä - Södra län (n=324)</c:v>
                </c:pt>
                <c:pt idx="13">
                  <c:v>Länsi - Västra län (n=267)</c:v>
                </c:pt>
                <c:pt idx="14">
                  <c:v>Oulun - Lapin - Uleåborgs län (n=87)</c:v>
                </c:pt>
                <c:pt idx="15">
                  <c:v>Asumismuoto</c:v>
                </c:pt>
                <c:pt idx="16">
                  <c:v>Omakotitalossa (n=391)</c:v>
                </c:pt>
                <c:pt idx="17">
                  <c:v>Paritalossa (n=28)</c:v>
                </c:pt>
                <c:pt idx="18">
                  <c:v>Rivitalossa (n=114)</c:v>
                </c:pt>
                <c:pt idx="19">
                  <c:v>Kerrostalossa tai luhtitalossa (n=211)</c:v>
                </c:pt>
              </c:strCache>
            </c:strRef>
          </c:cat>
          <c:val>
            <c:numRef>
              <c:f>Taul1!$B$4:$U$4</c:f>
              <c:numCache>
                <c:formatCode>0%</c:formatCode>
                <c:ptCount val="20"/>
                <c:pt idx="0">
                  <c:v>8.6666666666666656E-2</c:v>
                </c:pt>
                <c:pt idx="1">
                  <c:v>9.4736842105263147E-2</c:v>
                </c:pt>
                <c:pt idx="2">
                  <c:v>7.8590785907859076E-2</c:v>
                </c:pt>
                <c:pt idx="4">
                  <c:v>0.25641025641025644</c:v>
                </c:pt>
                <c:pt idx="5">
                  <c:v>0.15533980582524273</c:v>
                </c:pt>
                <c:pt idx="6">
                  <c:v>9.4890510948905119E-2</c:v>
                </c:pt>
                <c:pt idx="7">
                  <c:v>4.6979865771812082E-2</c:v>
                </c:pt>
                <c:pt idx="8">
                  <c:v>4.6242774566473993E-2</c:v>
                </c:pt>
                <c:pt idx="9">
                  <c:v>7.3825503355704689E-2</c:v>
                </c:pt>
                <c:pt idx="11">
                  <c:v>8.3333333333333343E-2</c:v>
                </c:pt>
                <c:pt idx="12">
                  <c:v>6.4814814814814825E-2</c:v>
                </c:pt>
                <c:pt idx="13">
                  <c:v>0.11235955056179776</c:v>
                </c:pt>
                <c:pt idx="14">
                  <c:v>9.1954022988505746E-2</c:v>
                </c:pt>
                <c:pt idx="16">
                  <c:v>9.718670076726342E-2</c:v>
                </c:pt>
                <c:pt idx="17">
                  <c:v>0</c:v>
                </c:pt>
                <c:pt idx="18">
                  <c:v>7.8947368421052627E-2</c:v>
                </c:pt>
                <c:pt idx="19">
                  <c:v>8.5308056872037921E-2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41-44B0-A616-0986CA2D6396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Ei mikään näistä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Taul1!$B$1:$U$1</c:f>
              <c:strCache>
                <c:ptCount val="20"/>
                <c:pt idx="0">
                  <c:v>Total (n=750)</c:v>
                </c:pt>
                <c:pt idx="1">
                  <c:v>Mies (n=380)</c:v>
                </c:pt>
                <c:pt idx="2">
                  <c:v>Nainen (n=369)</c:v>
                </c:pt>
                <c:pt idx="3">
                  <c:v>Ikäryhmä</c:v>
                </c:pt>
                <c:pt idx="4">
                  <c:v>18-29 vuotta (n=39)</c:v>
                </c:pt>
                <c:pt idx="5">
                  <c:v>30-39 vuotta (n=103)</c:v>
                </c:pt>
                <c:pt idx="6">
                  <c:v>40-49 vuotta (n=137)</c:v>
                </c:pt>
                <c:pt idx="7">
                  <c:v>50-59 vuotta (n=149)</c:v>
                </c:pt>
                <c:pt idx="8">
                  <c:v>60-69 vuotta (n=173)</c:v>
                </c:pt>
                <c:pt idx="9">
                  <c:v>70+ vuotta (n=149)</c:v>
                </c:pt>
                <c:pt idx="10">
                  <c:v>Alue</c:v>
                </c:pt>
                <c:pt idx="11">
                  <c:v>Itä - Östra län (n=72)</c:v>
                </c:pt>
                <c:pt idx="12">
                  <c:v>Etelä - Södra län (n=324)</c:v>
                </c:pt>
                <c:pt idx="13">
                  <c:v>Länsi - Västra län (n=267)</c:v>
                </c:pt>
                <c:pt idx="14">
                  <c:v>Oulun - Lapin - Uleåborgs län (n=87)</c:v>
                </c:pt>
                <c:pt idx="15">
                  <c:v>Asumismuoto</c:v>
                </c:pt>
                <c:pt idx="16">
                  <c:v>Omakotitalossa (n=391)</c:v>
                </c:pt>
                <c:pt idx="17">
                  <c:v>Paritalossa (n=28)</c:v>
                </c:pt>
                <c:pt idx="18">
                  <c:v>Rivitalossa (n=114)</c:v>
                </c:pt>
                <c:pt idx="19">
                  <c:v>Kerrostalossa tai luhtitalossa (n=211)</c:v>
                </c:pt>
              </c:strCache>
            </c:strRef>
          </c:cat>
          <c:val>
            <c:numRef>
              <c:f>Taul1!$B$5:$U$5</c:f>
              <c:numCache>
                <c:formatCode>0%</c:formatCode>
                <c:ptCount val="20"/>
                <c:pt idx="0">
                  <c:v>5.333333333333333E-2</c:v>
                </c:pt>
                <c:pt idx="1">
                  <c:v>6.8421052631578952E-2</c:v>
                </c:pt>
                <c:pt idx="2">
                  <c:v>3.7940379403794043E-2</c:v>
                </c:pt>
                <c:pt idx="4">
                  <c:v>0</c:v>
                </c:pt>
                <c:pt idx="5">
                  <c:v>1.9417475728155342E-2</c:v>
                </c:pt>
                <c:pt idx="6">
                  <c:v>5.8394160583941604E-2</c:v>
                </c:pt>
                <c:pt idx="7">
                  <c:v>4.0268456375838931E-2</c:v>
                </c:pt>
                <c:pt idx="8">
                  <c:v>6.936416184971099E-2</c:v>
                </c:pt>
                <c:pt idx="9">
                  <c:v>8.0536912751677861E-2</c:v>
                </c:pt>
                <c:pt idx="11">
                  <c:v>4.1666666666666671E-2</c:v>
                </c:pt>
                <c:pt idx="12">
                  <c:v>6.4814814814814825E-2</c:v>
                </c:pt>
                <c:pt idx="13">
                  <c:v>5.6179775280898882E-2</c:v>
                </c:pt>
                <c:pt idx="14">
                  <c:v>1.1494252873563218E-2</c:v>
                </c:pt>
                <c:pt idx="16">
                  <c:v>6.6496163682864443E-2</c:v>
                </c:pt>
                <c:pt idx="17">
                  <c:v>3.5714285714285719E-2</c:v>
                </c:pt>
                <c:pt idx="18">
                  <c:v>1.7543859649122806E-2</c:v>
                </c:pt>
                <c:pt idx="19">
                  <c:v>4.7393364928909956E-2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41-44B0-A616-0986CA2D639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67093968"/>
        <c:axId val="2021046512"/>
      </c:barChart>
      <c:catAx>
        <c:axId val="146709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046512"/>
        <c:crosses val="autoZero"/>
        <c:auto val="1"/>
        <c:lblAlgn val="ctr"/>
        <c:lblOffset val="100"/>
        <c:noMultiLvlLbl val="0"/>
      </c:catAx>
      <c:valAx>
        <c:axId val="2021046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670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Asunnon arvonnousua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(n=822)</c:v>
                </c:pt>
                <c:pt idx="1">
                  <c:v>Mies (n=411)</c:v>
                </c:pt>
                <c:pt idx="2">
                  <c:v>Nainen  (n=409)</c:v>
                </c:pt>
                <c:pt idx="3">
                  <c:v>Ikäryhmä</c:v>
                </c:pt>
                <c:pt idx="4">
                  <c:v>18-29 vuotta (n=42)</c:v>
                </c:pt>
                <c:pt idx="5">
                  <c:v>30-39 vuotta (n=100)</c:v>
                </c:pt>
                <c:pt idx="6">
                  <c:v>40-49 vuotta (n=130)</c:v>
                </c:pt>
                <c:pt idx="7">
                  <c:v>50-59 vuotta (n=154)</c:v>
                </c:pt>
                <c:pt idx="8">
                  <c:v>60-69 vuotta (n=192)</c:v>
                </c:pt>
                <c:pt idx="9">
                  <c:v>70+ vuotta (n=204)</c:v>
                </c:pt>
                <c:pt idx="10">
                  <c:v>Alue</c:v>
                </c:pt>
                <c:pt idx="11">
                  <c:v>Itä - Östra län (n=82)</c:v>
                </c:pt>
                <c:pt idx="12">
                  <c:v>Etelä - Södra län (n=360)</c:v>
                </c:pt>
                <c:pt idx="13">
                  <c:v>Länsi - Västra län (n=295)</c:v>
                </c:pt>
                <c:pt idx="14">
                  <c:v>Oulun - Lapin - Uleåborgs län (n=85)</c:v>
                </c:pt>
                <c:pt idx="15">
                  <c:v>Asumismuoto</c:v>
                </c:pt>
                <c:pt idx="16">
                  <c:v>Omakotitalossa (n=417)</c:v>
                </c:pt>
                <c:pt idx="17">
                  <c:v>Paritalossa (n=28)</c:v>
                </c:pt>
                <c:pt idx="18">
                  <c:v>Rivitalossa (n=132)</c:v>
                </c:pt>
                <c:pt idx="19">
                  <c:v>Kerrostalossa tai luhtitalossa (n=237)</c:v>
                </c:pt>
                <c:pt idx="20">
                  <c:v>Talouden tulot</c:v>
                </c:pt>
                <c:pt idx="21">
                  <c:v>Alle 20 000 EUR (n=29)</c:v>
                </c:pt>
                <c:pt idx="22">
                  <c:v>20 001 - 35 000 EUR (n=120)</c:v>
                </c:pt>
                <c:pt idx="23">
                  <c:v>35 001 - 50 000 EUR (n=156)</c:v>
                </c:pt>
                <c:pt idx="24">
                  <c:v>50 001 - 75 000 EUR (n=182)</c:v>
                </c:pt>
                <c:pt idx="25">
                  <c:v>75 001 - 100 000 EUR (n=138)</c:v>
                </c:pt>
                <c:pt idx="26">
                  <c:v>Yli 100 000 EUR (n=74)</c:v>
                </c:pt>
                <c:pt idx="27">
                  <c:v>En tiedä / en halua kertoa (n=123)</c:v>
                </c:pt>
              </c:strCache>
            </c:strRef>
          </c:cat>
          <c:val>
            <c:numRef>
              <c:f>Taul1!$B$2:$AC$2</c:f>
              <c:numCache>
                <c:formatCode>0%</c:formatCode>
                <c:ptCount val="28"/>
                <c:pt idx="0">
                  <c:v>8.7591240875912413E-2</c:v>
                </c:pt>
                <c:pt idx="1">
                  <c:v>6.8126520681265207E-2</c:v>
                </c:pt>
                <c:pt idx="2">
                  <c:v>0.1075794621026895</c:v>
                </c:pt>
                <c:pt idx="4">
                  <c:v>0.19047619047619047</c:v>
                </c:pt>
                <c:pt idx="5">
                  <c:v>0.1</c:v>
                </c:pt>
                <c:pt idx="6">
                  <c:v>6.9230769230769235E-2</c:v>
                </c:pt>
                <c:pt idx="7">
                  <c:v>0.12337662337662338</c:v>
                </c:pt>
                <c:pt idx="8">
                  <c:v>8.3333333333333343E-2</c:v>
                </c:pt>
                <c:pt idx="9">
                  <c:v>4.9019607843137261E-2</c:v>
                </c:pt>
                <c:pt idx="11">
                  <c:v>6.097560975609756E-2</c:v>
                </c:pt>
                <c:pt idx="12">
                  <c:v>8.611111111111111E-2</c:v>
                </c:pt>
                <c:pt idx="13">
                  <c:v>8.8135593220338981E-2</c:v>
                </c:pt>
                <c:pt idx="14">
                  <c:v>0.11764705882352942</c:v>
                </c:pt>
                <c:pt idx="16">
                  <c:v>7.6738609112709841E-2</c:v>
                </c:pt>
                <c:pt idx="17">
                  <c:v>7.1428571428571438E-2</c:v>
                </c:pt>
                <c:pt idx="18">
                  <c:v>9.0909090909090912E-2</c:v>
                </c:pt>
                <c:pt idx="19">
                  <c:v>0.10970464135021096</c:v>
                </c:pt>
                <c:pt idx="21">
                  <c:v>0.20689655172413793</c:v>
                </c:pt>
                <c:pt idx="22">
                  <c:v>6.6666666666666666E-2</c:v>
                </c:pt>
                <c:pt idx="23">
                  <c:v>0.10256410256410257</c:v>
                </c:pt>
                <c:pt idx="24">
                  <c:v>6.043956043956044E-2</c:v>
                </c:pt>
                <c:pt idx="25">
                  <c:v>9.4202898550724626E-2</c:v>
                </c:pt>
                <c:pt idx="26">
                  <c:v>9.45945945945946E-2</c:v>
                </c:pt>
                <c:pt idx="27">
                  <c:v>8.943089430894309E-2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7-481D-8867-8F0E36F0D50C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Viihtyvyyden paranemista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(n=822)</c:v>
                </c:pt>
                <c:pt idx="1">
                  <c:v>Mies (n=411)</c:v>
                </c:pt>
                <c:pt idx="2">
                  <c:v>Nainen  (n=409)</c:v>
                </c:pt>
                <c:pt idx="3">
                  <c:v>Ikäryhmä</c:v>
                </c:pt>
                <c:pt idx="4">
                  <c:v>18-29 vuotta (n=42)</c:v>
                </c:pt>
                <c:pt idx="5">
                  <c:v>30-39 vuotta (n=100)</c:v>
                </c:pt>
                <c:pt idx="6">
                  <c:v>40-49 vuotta (n=130)</c:v>
                </c:pt>
                <c:pt idx="7">
                  <c:v>50-59 vuotta (n=154)</c:v>
                </c:pt>
                <c:pt idx="8">
                  <c:v>60-69 vuotta (n=192)</c:v>
                </c:pt>
                <c:pt idx="9">
                  <c:v>70+ vuotta (n=204)</c:v>
                </c:pt>
                <c:pt idx="10">
                  <c:v>Alue</c:v>
                </c:pt>
                <c:pt idx="11">
                  <c:v>Itä - Östra län (n=82)</c:v>
                </c:pt>
                <c:pt idx="12">
                  <c:v>Etelä - Södra län (n=360)</c:v>
                </c:pt>
                <c:pt idx="13">
                  <c:v>Länsi - Västra län (n=295)</c:v>
                </c:pt>
                <c:pt idx="14">
                  <c:v>Oulun - Lapin - Uleåborgs län (n=85)</c:v>
                </c:pt>
                <c:pt idx="15">
                  <c:v>Asumismuoto</c:v>
                </c:pt>
                <c:pt idx="16">
                  <c:v>Omakotitalossa (n=417)</c:v>
                </c:pt>
                <c:pt idx="17">
                  <c:v>Paritalossa (n=28)</c:v>
                </c:pt>
                <c:pt idx="18">
                  <c:v>Rivitalossa (n=132)</c:v>
                </c:pt>
                <c:pt idx="19">
                  <c:v>Kerrostalossa tai luhtitalossa (n=237)</c:v>
                </c:pt>
                <c:pt idx="20">
                  <c:v>Talouden tulot</c:v>
                </c:pt>
                <c:pt idx="21">
                  <c:v>Alle 20 000 EUR (n=29)</c:v>
                </c:pt>
                <c:pt idx="22">
                  <c:v>20 001 - 35 000 EUR (n=120)</c:v>
                </c:pt>
                <c:pt idx="23">
                  <c:v>35 001 - 50 000 EUR (n=156)</c:v>
                </c:pt>
                <c:pt idx="24">
                  <c:v>50 001 - 75 000 EUR (n=182)</c:v>
                </c:pt>
                <c:pt idx="25">
                  <c:v>75 001 - 100 000 EUR (n=138)</c:v>
                </c:pt>
                <c:pt idx="26">
                  <c:v>Yli 100 000 EUR (n=74)</c:v>
                </c:pt>
                <c:pt idx="27">
                  <c:v>En tiedä / en halua kertoa (n=123)</c:v>
                </c:pt>
              </c:strCache>
            </c:strRef>
          </c:cat>
          <c:val>
            <c:numRef>
              <c:f>Taul1!$B$3:$AC$3</c:f>
              <c:numCache>
                <c:formatCode>0%</c:formatCode>
                <c:ptCount val="28"/>
                <c:pt idx="0">
                  <c:v>0.46107055961070559</c:v>
                </c:pt>
                <c:pt idx="1">
                  <c:v>0.41849148418491483</c:v>
                </c:pt>
                <c:pt idx="2">
                  <c:v>0.50366748166259168</c:v>
                </c:pt>
                <c:pt idx="4">
                  <c:v>0.45238095238095238</c:v>
                </c:pt>
                <c:pt idx="5">
                  <c:v>0.51</c:v>
                </c:pt>
                <c:pt idx="6">
                  <c:v>0.5461538461538461</c:v>
                </c:pt>
                <c:pt idx="7">
                  <c:v>0.43506493506493504</c:v>
                </c:pt>
                <c:pt idx="8">
                  <c:v>0.47395833333333337</c:v>
                </c:pt>
                <c:pt idx="9">
                  <c:v>0.39215686274509809</c:v>
                </c:pt>
                <c:pt idx="11">
                  <c:v>0.5609756097560975</c:v>
                </c:pt>
                <c:pt idx="12">
                  <c:v>0.47222222222222221</c:v>
                </c:pt>
                <c:pt idx="13">
                  <c:v>0.41694915254237286</c:v>
                </c:pt>
                <c:pt idx="14">
                  <c:v>0.4705882352941177</c:v>
                </c:pt>
                <c:pt idx="16">
                  <c:v>0.3764988009592326</c:v>
                </c:pt>
                <c:pt idx="17">
                  <c:v>0.39285714285714285</c:v>
                </c:pt>
                <c:pt idx="18">
                  <c:v>0.60606060606060608</c:v>
                </c:pt>
                <c:pt idx="19">
                  <c:v>0.53164556962025311</c:v>
                </c:pt>
                <c:pt idx="21">
                  <c:v>0.27586206896551724</c:v>
                </c:pt>
                <c:pt idx="22">
                  <c:v>0.5083333333333333</c:v>
                </c:pt>
                <c:pt idx="23">
                  <c:v>0.42948717948717952</c:v>
                </c:pt>
                <c:pt idx="24">
                  <c:v>0.51648351648351654</c:v>
                </c:pt>
                <c:pt idx="25">
                  <c:v>0.44927536231884058</c:v>
                </c:pt>
                <c:pt idx="26">
                  <c:v>0.39189189189189189</c:v>
                </c:pt>
                <c:pt idx="27">
                  <c:v>0.47154471544715448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A7-481D-8867-8F0E36F0D50C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Asunnon parempaa toimivuutta arjessa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(n=822)</c:v>
                </c:pt>
                <c:pt idx="1">
                  <c:v>Mies (n=411)</c:v>
                </c:pt>
                <c:pt idx="2">
                  <c:v>Nainen  (n=409)</c:v>
                </c:pt>
                <c:pt idx="3">
                  <c:v>Ikäryhmä</c:v>
                </c:pt>
                <c:pt idx="4">
                  <c:v>18-29 vuotta (n=42)</c:v>
                </c:pt>
                <c:pt idx="5">
                  <c:v>30-39 vuotta (n=100)</c:v>
                </c:pt>
                <c:pt idx="6">
                  <c:v>40-49 vuotta (n=130)</c:v>
                </c:pt>
                <c:pt idx="7">
                  <c:v>50-59 vuotta (n=154)</c:v>
                </c:pt>
                <c:pt idx="8">
                  <c:v>60-69 vuotta (n=192)</c:v>
                </c:pt>
                <c:pt idx="9">
                  <c:v>70+ vuotta (n=204)</c:v>
                </c:pt>
                <c:pt idx="10">
                  <c:v>Alue</c:v>
                </c:pt>
                <c:pt idx="11">
                  <c:v>Itä - Östra län (n=82)</c:v>
                </c:pt>
                <c:pt idx="12">
                  <c:v>Etelä - Södra län (n=360)</c:v>
                </c:pt>
                <c:pt idx="13">
                  <c:v>Länsi - Västra län (n=295)</c:v>
                </c:pt>
                <c:pt idx="14">
                  <c:v>Oulun - Lapin - Uleåborgs län (n=85)</c:v>
                </c:pt>
                <c:pt idx="15">
                  <c:v>Asumismuoto</c:v>
                </c:pt>
                <c:pt idx="16">
                  <c:v>Omakotitalossa (n=417)</c:v>
                </c:pt>
                <c:pt idx="17">
                  <c:v>Paritalossa (n=28)</c:v>
                </c:pt>
                <c:pt idx="18">
                  <c:v>Rivitalossa (n=132)</c:v>
                </c:pt>
                <c:pt idx="19">
                  <c:v>Kerrostalossa tai luhtitalossa (n=237)</c:v>
                </c:pt>
                <c:pt idx="20">
                  <c:v>Talouden tulot</c:v>
                </c:pt>
                <c:pt idx="21">
                  <c:v>Alle 20 000 EUR (n=29)</c:v>
                </c:pt>
                <c:pt idx="22">
                  <c:v>20 001 - 35 000 EUR (n=120)</c:v>
                </c:pt>
                <c:pt idx="23">
                  <c:v>35 001 - 50 000 EUR (n=156)</c:v>
                </c:pt>
                <c:pt idx="24">
                  <c:v>50 001 - 75 000 EUR (n=182)</c:v>
                </c:pt>
                <c:pt idx="25">
                  <c:v>75 001 - 100 000 EUR (n=138)</c:v>
                </c:pt>
                <c:pt idx="26">
                  <c:v>Yli 100 000 EUR (n=74)</c:v>
                </c:pt>
                <c:pt idx="27">
                  <c:v>En tiedä / en halua kertoa (n=123)</c:v>
                </c:pt>
              </c:strCache>
            </c:strRef>
          </c:cat>
          <c:val>
            <c:numRef>
              <c:f>Taul1!$B$4:$AC$4</c:f>
              <c:numCache>
                <c:formatCode>0%</c:formatCode>
                <c:ptCount val="28"/>
                <c:pt idx="0">
                  <c:v>0.29318734793187351</c:v>
                </c:pt>
                <c:pt idx="1">
                  <c:v>0.33090024330900242</c:v>
                </c:pt>
                <c:pt idx="2">
                  <c:v>0.25672371638141805</c:v>
                </c:pt>
                <c:pt idx="4">
                  <c:v>0.23809523809523811</c:v>
                </c:pt>
                <c:pt idx="5">
                  <c:v>0.31</c:v>
                </c:pt>
                <c:pt idx="6">
                  <c:v>0.24615384615384617</c:v>
                </c:pt>
                <c:pt idx="7">
                  <c:v>0.32467532467532467</c:v>
                </c:pt>
                <c:pt idx="8">
                  <c:v>0.27083333333333331</c:v>
                </c:pt>
                <c:pt idx="9">
                  <c:v>0.32352941176470584</c:v>
                </c:pt>
                <c:pt idx="11">
                  <c:v>0.18292682926829268</c:v>
                </c:pt>
                <c:pt idx="12">
                  <c:v>0.31111111111111112</c:v>
                </c:pt>
                <c:pt idx="13">
                  <c:v>0.31186440677966099</c:v>
                </c:pt>
                <c:pt idx="14">
                  <c:v>0.25882352941176473</c:v>
                </c:pt>
                <c:pt idx="16">
                  <c:v>0.32374100719424459</c:v>
                </c:pt>
                <c:pt idx="17">
                  <c:v>0.35714285714285715</c:v>
                </c:pt>
                <c:pt idx="18">
                  <c:v>0.20454545454545453</c:v>
                </c:pt>
                <c:pt idx="19">
                  <c:v>0.27848101265822783</c:v>
                </c:pt>
                <c:pt idx="21">
                  <c:v>0.24137931034482757</c:v>
                </c:pt>
                <c:pt idx="22">
                  <c:v>0.25</c:v>
                </c:pt>
                <c:pt idx="23">
                  <c:v>0.30128205128205127</c:v>
                </c:pt>
                <c:pt idx="24">
                  <c:v>0.24725274725274726</c:v>
                </c:pt>
                <c:pt idx="25">
                  <c:v>0.35507246376811596</c:v>
                </c:pt>
                <c:pt idx="26">
                  <c:v>0.36486486486486486</c:v>
                </c:pt>
                <c:pt idx="27">
                  <c:v>0.29268292682926833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A7-481D-8867-8F0E36F0D50C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Asunnon parempaa sopivuutta muuttuneeseen elämäntilanteeseen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(n=822)</c:v>
                </c:pt>
                <c:pt idx="1">
                  <c:v>Mies (n=411)</c:v>
                </c:pt>
                <c:pt idx="2">
                  <c:v>Nainen  (n=409)</c:v>
                </c:pt>
                <c:pt idx="3">
                  <c:v>Ikäryhmä</c:v>
                </c:pt>
                <c:pt idx="4">
                  <c:v>18-29 vuotta (n=42)</c:v>
                </c:pt>
                <c:pt idx="5">
                  <c:v>30-39 vuotta (n=100)</c:v>
                </c:pt>
                <c:pt idx="6">
                  <c:v>40-49 vuotta (n=130)</c:v>
                </c:pt>
                <c:pt idx="7">
                  <c:v>50-59 vuotta (n=154)</c:v>
                </c:pt>
                <c:pt idx="8">
                  <c:v>60-69 vuotta (n=192)</c:v>
                </c:pt>
                <c:pt idx="9">
                  <c:v>70+ vuotta (n=204)</c:v>
                </c:pt>
                <c:pt idx="10">
                  <c:v>Alue</c:v>
                </c:pt>
                <c:pt idx="11">
                  <c:v>Itä - Östra län (n=82)</c:v>
                </c:pt>
                <c:pt idx="12">
                  <c:v>Etelä - Södra län (n=360)</c:v>
                </c:pt>
                <c:pt idx="13">
                  <c:v>Länsi - Västra län (n=295)</c:v>
                </c:pt>
                <c:pt idx="14">
                  <c:v>Oulun - Lapin - Uleåborgs län (n=85)</c:v>
                </c:pt>
                <c:pt idx="15">
                  <c:v>Asumismuoto</c:v>
                </c:pt>
                <c:pt idx="16">
                  <c:v>Omakotitalossa (n=417)</c:v>
                </c:pt>
                <c:pt idx="17">
                  <c:v>Paritalossa (n=28)</c:v>
                </c:pt>
                <c:pt idx="18">
                  <c:v>Rivitalossa (n=132)</c:v>
                </c:pt>
                <c:pt idx="19">
                  <c:v>Kerrostalossa tai luhtitalossa (n=237)</c:v>
                </c:pt>
                <c:pt idx="20">
                  <c:v>Talouden tulot</c:v>
                </c:pt>
                <c:pt idx="21">
                  <c:v>Alle 20 000 EUR (n=29)</c:v>
                </c:pt>
                <c:pt idx="22">
                  <c:v>20 001 - 35 000 EUR (n=120)</c:v>
                </c:pt>
                <c:pt idx="23">
                  <c:v>35 001 - 50 000 EUR (n=156)</c:v>
                </c:pt>
                <c:pt idx="24">
                  <c:v>50 001 - 75 000 EUR (n=182)</c:v>
                </c:pt>
                <c:pt idx="25">
                  <c:v>75 001 - 100 000 EUR (n=138)</c:v>
                </c:pt>
                <c:pt idx="26">
                  <c:v>Yli 100 000 EUR (n=74)</c:v>
                </c:pt>
                <c:pt idx="27">
                  <c:v>En tiedä / en halua kertoa (n=123)</c:v>
                </c:pt>
              </c:strCache>
            </c:strRef>
          </c:cat>
          <c:val>
            <c:numRef>
              <c:f>Taul1!$B$5:$AC$5</c:f>
              <c:numCache>
                <c:formatCode>0%</c:formatCode>
                <c:ptCount val="28"/>
                <c:pt idx="0">
                  <c:v>6.3260340632603412E-2</c:v>
                </c:pt>
                <c:pt idx="1">
                  <c:v>6.8126520681265207E-2</c:v>
                </c:pt>
                <c:pt idx="2">
                  <c:v>5.623471882640587E-2</c:v>
                </c:pt>
                <c:pt idx="4">
                  <c:v>7.1428571428571438E-2</c:v>
                </c:pt>
                <c:pt idx="5">
                  <c:v>0.05</c:v>
                </c:pt>
                <c:pt idx="6">
                  <c:v>4.6153846153846149E-2</c:v>
                </c:pt>
                <c:pt idx="7">
                  <c:v>4.5454545454545456E-2</c:v>
                </c:pt>
                <c:pt idx="8">
                  <c:v>4.6875E-2</c:v>
                </c:pt>
                <c:pt idx="9">
                  <c:v>0.10784313725490197</c:v>
                </c:pt>
                <c:pt idx="11">
                  <c:v>8.5365853658536592E-2</c:v>
                </c:pt>
                <c:pt idx="12">
                  <c:v>6.1111111111111109E-2</c:v>
                </c:pt>
                <c:pt idx="13">
                  <c:v>6.4406779661016947E-2</c:v>
                </c:pt>
                <c:pt idx="14">
                  <c:v>4.7058823529411764E-2</c:v>
                </c:pt>
                <c:pt idx="16">
                  <c:v>5.2757793764988008E-2</c:v>
                </c:pt>
                <c:pt idx="17">
                  <c:v>7.1428571428571438E-2</c:v>
                </c:pt>
                <c:pt idx="18">
                  <c:v>6.8181818181818177E-2</c:v>
                </c:pt>
                <c:pt idx="19">
                  <c:v>8.0168776371308023E-2</c:v>
                </c:pt>
                <c:pt idx="21">
                  <c:v>0.13793103448275862</c:v>
                </c:pt>
                <c:pt idx="22">
                  <c:v>5.8333333333333327E-2</c:v>
                </c:pt>
                <c:pt idx="23">
                  <c:v>5.1282051282051287E-2</c:v>
                </c:pt>
                <c:pt idx="24">
                  <c:v>7.6923076923076927E-2</c:v>
                </c:pt>
                <c:pt idx="25">
                  <c:v>3.6231884057971016E-2</c:v>
                </c:pt>
                <c:pt idx="26">
                  <c:v>0.1081081081081081</c:v>
                </c:pt>
                <c:pt idx="27">
                  <c:v>4.878048780487805E-2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A7-481D-8867-8F0E36F0D50C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Energiatehokkuuden parantamista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Taul1!$B$1:$AC$1</c:f>
              <c:strCache>
                <c:ptCount val="28"/>
                <c:pt idx="0">
                  <c:v>Total (n=822)</c:v>
                </c:pt>
                <c:pt idx="1">
                  <c:v>Mies (n=411)</c:v>
                </c:pt>
                <c:pt idx="2">
                  <c:v>Nainen  (n=409)</c:v>
                </c:pt>
                <c:pt idx="3">
                  <c:v>Ikäryhmä</c:v>
                </c:pt>
                <c:pt idx="4">
                  <c:v>18-29 vuotta (n=42)</c:v>
                </c:pt>
                <c:pt idx="5">
                  <c:v>30-39 vuotta (n=100)</c:v>
                </c:pt>
                <c:pt idx="6">
                  <c:v>40-49 vuotta (n=130)</c:v>
                </c:pt>
                <c:pt idx="7">
                  <c:v>50-59 vuotta (n=154)</c:v>
                </c:pt>
                <c:pt idx="8">
                  <c:v>60-69 vuotta (n=192)</c:v>
                </c:pt>
                <c:pt idx="9">
                  <c:v>70+ vuotta (n=204)</c:v>
                </c:pt>
                <c:pt idx="10">
                  <c:v>Alue</c:v>
                </c:pt>
                <c:pt idx="11">
                  <c:v>Itä - Östra län (n=82)</c:v>
                </c:pt>
                <c:pt idx="12">
                  <c:v>Etelä - Södra län (n=360)</c:v>
                </c:pt>
                <c:pt idx="13">
                  <c:v>Länsi - Västra län (n=295)</c:v>
                </c:pt>
                <c:pt idx="14">
                  <c:v>Oulun - Lapin - Uleåborgs län (n=85)</c:v>
                </c:pt>
                <c:pt idx="15">
                  <c:v>Asumismuoto</c:v>
                </c:pt>
                <c:pt idx="16">
                  <c:v>Omakotitalossa (n=417)</c:v>
                </c:pt>
                <c:pt idx="17">
                  <c:v>Paritalossa (n=28)</c:v>
                </c:pt>
                <c:pt idx="18">
                  <c:v>Rivitalossa (n=132)</c:v>
                </c:pt>
                <c:pt idx="19">
                  <c:v>Kerrostalossa tai luhtitalossa (n=237)</c:v>
                </c:pt>
                <c:pt idx="20">
                  <c:v>Talouden tulot</c:v>
                </c:pt>
                <c:pt idx="21">
                  <c:v>Alle 20 000 EUR (n=29)</c:v>
                </c:pt>
                <c:pt idx="22">
                  <c:v>20 001 - 35 000 EUR (n=120)</c:v>
                </c:pt>
                <c:pt idx="23">
                  <c:v>35 001 - 50 000 EUR (n=156)</c:v>
                </c:pt>
                <c:pt idx="24">
                  <c:v>50 001 - 75 000 EUR (n=182)</c:v>
                </c:pt>
                <c:pt idx="25">
                  <c:v>75 001 - 100 000 EUR (n=138)</c:v>
                </c:pt>
                <c:pt idx="26">
                  <c:v>Yli 100 000 EUR (n=74)</c:v>
                </c:pt>
                <c:pt idx="27">
                  <c:v>En tiedä / en halua kertoa (n=123)</c:v>
                </c:pt>
              </c:strCache>
            </c:strRef>
          </c:cat>
          <c:val>
            <c:numRef>
              <c:f>Taul1!$B$6:$AC$6</c:f>
              <c:numCache>
                <c:formatCode>0%</c:formatCode>
                <c:ptCount val="28"/>
                <c:pt idx="0">
                  <c:v>9.4890510948905119E-2</c:v>
                </c:pt>
                <c:pt idx="1">
                  <c:v>0.11435523114355231</c:v>
                </c:pt>
                <c:pt idx="2">
                  <c:v>7.5794621026894868E-2</c:v>
                </c:pt>
                <c:pt idx="4">
                  <c:v>4.7619047619047616E-2</c:v>
                </c:pt>
                <c:pt idx="5">
                  <c:v>0.03</c:v>
                </c:pt>
                <c:pt idx="6">
                  <c:v>9.2307692307692299E-2</c:v>
                </c:pt>
                <c:pt idx="7">
                  <c:v>7.1428571428571438E-2</c:v>
                </c:pt>
                <c:pt idx="8">
                  <c:v>0.125</c:v>
                </c:pt>
                <c:pt idx="9">
                  <c:v>0.12745098039215685</c:v>
                </c:pt>
                <c:pt idx="11">
                  <c:v>0.10975609756097562</c:v>
                </c:pt>
                <c:pt idx="12">
                  <c:v>6.9444444444444448E-2</c:v>
                </c:pt>
                <c:pt idx="13">
                  <c:v>0.11864406779661017</c:v>
                </c:pt>
                <c:pt idx="14">
                  <c:v>0.10588235294117647</c:v>
                </c:pt>
                <c:pt idx="16">
                  <c:v>0.17026378896882494</c:v>
                </c:pt>
                <c:pt idx="17">
                  <c:v>0.10714285714285714</c:v>
                </c:pt>
                <c:pt idx="18">
                  <c:v>3.0303030303030304E-2</c:v>
                </c:pt>
                <c:pt idx="19">
                  <c:v>0</c:v>
                </c:pt>
                <c:pt idx="21">
                  <c:v>0.13793103448275862</c:v>
                </c:pt>
                <c:pt idx="22">
                  <c:v>0.11666666666666665</c:v>
                </c:pt>
                <c:pt idx="23">
                  <c:v>0.11538461538461538</c:v>
                </c:pt>
                <c:pt idx="24">
                  <c:v>9.8901098901098911E-2</c:v>
                </c:pt>
                <c:pt idx="25">
                  <c:v>6.5217391304347824E-2</c:v>
                </c:pt>
                <c:pt idx="26">
                  <c:v>4.0540540540540543E-2</c:v>
                </c:pt>
                <c:pt idx="27">
                  <c:v>9.7560975609756101E-2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A7-481D-8867-8F0E36F0D5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67093968"/>
        <c:axId val="2021046512"/>
      </c:barChart>
      <c:catAx>
        <c:axId val="146709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046512"/>
        <c:crosses val="autoZero"/>
        <c:auto val="1"/>
        <c:lblAlgn val="ctr"/>
        <c:lblOffset val="100"/>
        <c:tickLblSkip val="1"/>
        <c:noMultiLvlLbl val="0"/>
      </c:catAx>
      <c:valAx>
        <c:axId val="2021046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670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47266327482146"/>
          <c:y val="0.85404222454103373"/>
          <c:w val="0.73777148078660759"/>
          <c:h val="0.13105112979462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3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0111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18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31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7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02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5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8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8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8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51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23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023FD11-1C6B-4A3B-A077-823A750D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368" y="571180"/>
            <a:ext cx="11161264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Onko remontoinnin tarve:</a:t>
            </a:r>
            <a:endParaRPr lang="en-GB" sz="1400" b="1" kern="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03223112-FE6C-943C-D6B8-C8759B1A7C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6200117"/>
              </p:ext>
            </p:extLst>
          </p:nvPr>
        </p:nvGraphicFramePr>
        <p:xfrm>
          <a:off x="420785" y="1361814"/>
          <a:ext cx="11207469" cy="511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52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023FD11-1C6B-4A3B-A077-823A750D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368" y="571180"/>
            <a:ext cx="11161264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Mitä ensisijaisesti tavoittelet remontilla, jonka teet tai teetät omasta aloitteestasi, itsenäisellä päätöksellä?</a:t>
            </a:r>
            <a:endParaRPr lang="en-GB" sz="1400" b="1" kern="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75C0D4F8-5EA9-7DB1-3D9D-58C085F397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0137108"/>
              </p:ext>
            </p:extLst>
          </p:nvPr>
        </p:nvGraphicFramePr>
        <p:xfrm>
          <a:off x="420785" y="1361814"/>
          <a:ext cx="11207469" cy="511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361548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Roboto</vt:lpstr>
      <vt:lpstr>Roboto Condensed</vt:lpstr>
      <vt:lpstr>Wingdings</vt:lpstr>
      <vt:lpstr>Content layouts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2024-04-04T06:00:04Z</dcterms:created>
  <dcterms:modified xsi:type="dcterms:W3CDTF">2024-04-04T06:04:31Z</dcterms:modified>
</cp:coreProperties>
</file>