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5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4A2B90-3A37-4FEE-8D7F-694C07333C40}" v="4" dt="2024-06-05T07:08:37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tala Satu" userId="ff35b7ed-affc-4bd3-9adb-9e13c62a365e" providerId="ADAL" clId="{174A2B90-3A37-4FEE-8D7F-694C07333C40}"/>
    <pc:docChg chg="modSld">
      <pc:chgData name="Otala Satu" userId="ff35b7ed-affc-4bd3-9adb-9e13c62a365e" providerId="ADAL" clId="{174A2B90-3A37-4FEE-8D7F-694C07333C40}" dt="2024-06-05T07:08:37.479" v="5" actId="5736"/>
      <pc:docMkLst>
        <pc:docMk/>
      </pc:docMkLst>
      <pc:sldChg chg="modSp mod">
        <pc:chgData name="Otala Satu" userId="ff35b7ed-affc-4bd3-9adb-9e13c62a365e" providerId="ADAL" clId="{174A2B90-3A37-4FEE-8D7F-694C07333C40}" dt="2024-06-05T07:08:37.479" v="5" actId="5736"/>
        <pc:sldMkLst>
          <pc:docMk/>
          <pc:sldMk cId="1581857182" sldId="2145706058"/>
        </pc:sldMkLst>
        <pc:spChg chg="mod">
          <ac:chgData name="Otala Satu" userId="ff35b7ed-affc-4bd3-9adb-9e13c62a365e" providerId="ADAL" clId="{174A2B90-3A37-4FEE-8D7F-694C07333C40}" dt="2024-06-05T07:08:37.479" v="5" actId="5736"/>
          <ac:spMkLst>
            <pc:docMk/>
            <pc:sldMk cId="1581857182" sldId="2145706058"/>
            <ac:spMk id="10" creationId="{5A8A4C9F-0D7E-7D45-A56C-2861C6081EA2}"/>
          </ac:spMkLst>
        </pc:spChg>
        <pc:graphicFrameChg chg="mod">
          <ac:chgData name="Otala Satu" userId="ff35b7ed-affc-4bd3-9adb-9e13c62a365e" providerId="ADAL" clId="{174A2B90-3A37-4FEE-8D7F-694C07333C40}" dt="2024-06-05T07:08:37.479" v="5" actId="5736"/>
          <ac:graphicFrameMkLst>
            <pc:docMk/>
            <pc:sldMk cId="1581857182" sldId="2145706058"/>
            <ac:graphicFrameMk id="4" creationId="{577E5761-23E9-10C1-6451-A05FE6F9B6D5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Total (n=1000)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Taul1!$A$2:$A$14</c:f>
              <c:strCache>
                <c:ptCount val="13"/>
                <c:pt idx="0">
                  <c:v>Energiatehokkuuden parantamisessa</c:v>
                </c:pt>
                <c:pt idx="1">
                  <c:v>Rakentamisen/remontoinnin uusissa tekniikoissa</c:v>
                </c:pt>
                <c:pt idx="2">
                  <c:v>Materiaalivaihtoehdoissa</c:v>
                </c:pt>
                <c:pt idx="3">
                  <c:v>Osaavien ammattilaisten löytämisessä</c:v>
                </c:pt>
                <c:pt idx="4">
                  <c:v>Miten kustannuksiin voi vaikuttaa</c:v>
                </c:pt>
                <c:pt idx="5">
                  <c:v>Tilojen muunneltavuudessa</c:v>
                </c:pt>
                <c:pt idx="6">
                  <c:v>Rakentamisen vastuullisuudessa</c:v>
                </c:pt>
                <c:pt idx="7">
                  <c:v>Kotimaisten uusien innovaatioiden ja materiaalien/palvelujen löytämisessä</c:v>
                </c:pt>
                <c:pt idx="8">
                  <c:v>Luonnonmukaisten/ekologisten vaihtoehtojen löytämisessä</c:v>
                </c:pt>
                <c:pt idx="9">
                  <c:v>Materiaalien hiilijalanjäljessä</c:v>
                </c:pt>
                <c:pt idx="10">
                  <c:v>Kansainvälisten uusien innovaatioiden ja materiaalien/palveluiden löytämisessä</c:v>
                </c:pt>
                <c:pt idx="11">
                  <c:v>Jokin muu, mikä?</c:v>
                </c:pt>
                <c:pt idx="12">
                  <c:v>Ei mikään yllä olevista</c:v>
                </c:pt>
              </c:strCache>
            </c:strRef>
          </c:cat>
          <c:val>
            <c:numRef>
              <c:f>Taul1!$B$2:$B$14</c:f>
              <c:numCache>
                <c:formatCode>0%</c:formatCode>
                <c:ptCount val="13"/>
                <c:pt idx="0">
                  <c:v>0.38799999999999996</c:v>
                </c:pt>
                <c:pt idx="1">
                  <c:v>0.379</c:v>
                </c:pt>
                <c:pt idx="2">
                  <c:v>0.36599999999999999</c:v>
                </c:pt>
                <c:pt idx="3">
                  <c:v>0.33899999999999997</c:v>
                </c:pt>
                <c:pt idx="4">
                  <c:v>0.29600000000000004</c:v>
                </c:pt>
                <c:pt idx="5">
                  <c:v>0.217</c:v>
                </c:pt>
                <c:pt idx="6">
                  <c:v>0.19</c:v>
                </c:pt>
                <c:pt idx="7">
                  <c:v>0.182</c:v>
                </c:pt>
                <c:pt idx="8">
                  <c:v>0.161</c:v>
                </c:pt>
                <c:pt idx="9">
                  <c:v>0.14099999999999999</c:v>
                </c:pt>
                <c:pt idx="10">
                  <c:v>9.6999999999999989E-2</c:v>
                </c:pt>
                <c:pt idx="11">
                  <c:v>1.6E-2</c:v>
                </c:pt>
                <c:pt idx="12">
                  <c:v>0.14599999999999999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2E-49E3-9466-602C3A88218D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Mies (n=505)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Taul1!$A$2:$A$14</c:f>
              <c:strCache>
                <c:ptCount val="13"/>
                <c:pt idx="0">
                  <c:v>Energiatehokkuuden parantamisessa</c:v>
                </c:pt>
                <c:pt idx="1">
                  <c:v>Rakentamisen/remontoinnin uusissa tekniikoissa</c:v>
                </c:pt>
                <c:pt idx="2">
                  <c:v>Materiaalivaihtoehdoissa</c:v>
                </c:pt>
                <c:pt idx="3">
                  <c:v>Osaavien ammattilaisten löytämisessä</c:v>
                </c:pt>
                <c:pt idx="4">
                  <c:v>Miten kustannuksiin voi vaikuttaa</c:v>
                </c:pt>
                <c:pt idx="5">
                  <c:v>Tilojen muunneltavuudessa</c:v>
                </c:pt>
                <c:pt idx="6">
                  <c:v>Rakentamisen vastuullisuudessa</c:v>
                </c:pt>
                <c:pt idx="7">
                  <c:v>Kotimaisten uusien innovaatioiden ja materiaalien/palvelujen löytämisessä</c:v>
                </c:pt>
                <c:pt idx="8">
                  <c:v>Luonnonmukaisten/ekologisten vaihtoehtojen löytämisessä</c:v>
                </c:pt>
                <c:pt idx="9">
                  <c:v>Materiaalien hiilijalanjäljessä</c:v>
                </c:pt>
                <c:pt idx="10">
                  <c:v>Kansainvälisten uusien innovaatioiden ja materiaalien/palveluiden löytämisessä</c:v>
                </c:pt>
                <c:pt idx="11">
                  <c:v>Jokin muu, mikä?</c:v>
                </c:pt>
                <c:pt idx="12">
                  <c:v>Ei mikään yllä olevista</c:v>
                </c:pt>
              </c:strCache>
            </c:strRef>
          </c:cat>
          <c:val>
            <c:numRef>
              <c:f>Taul1!$C$2:$C$14</c:f>
              <c:numCache>
                <c:formatCode>0%</c:formatCode>
                <c:ptCount val="13"/>
                <c:pt idx="0">
                  <c:v>0.35445544554455444</c:v>
                </c:pt>
                <c:pt idx="1">
                  <c:v>0.39207920792079209</c:v>
                </c:pt>
                <c:pt idx="2">
                  <c:v>0.38613861386138615</c:v>
                </c:pt>
                <c:pt idx="3">
                  <c:v>0.34851485148514855</c:v>
                </c:pt>
                <c:pt idx="4">
                  <c:v>0.28712871287128716</c:v>
                </c:pt>
                <c:pt idx="5">
                  <c:v>0.2</c:v>
                </c:pt>
                <c:pt idx="6">
                  <c:v>0.15841584158415842</c:v>
                </c:pt>
                <c:pt idx="7">
                  <c:v>0.17425742574257427</c:v>
                </c:pt>
                <c:pt idx="8">
                  <c:v>0.1306930693069307</c:v>
                </c:pt>
                <c:pt idx="9">
                  <c:v>0.12475247524752475</c:v>
                </c:pt>
                <c:pt idx="10">
                  <c:v>0.12079207920792079</c:v>
                </c:pt>
                <c:pt idx="11">
                  <c:v>1.5841584158415842E-2</c:v>
                </c:pt>
                <c:pt idx="12">
                  <c:v>0.15841584158415842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2E-49E3-9466-602C3A88218D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Nainen (n=493)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Taul1!$A$2:$A$14</c:f>
              <c:strCache>
                <c:ptCount val="13"/>
                <c:pt idx="0">
                  <c:v>Energiatehokkuuden parantamisessa</c:v>
                </c:pt>
                <c:pt idx="1">
                  <c:v>Rakentamisen/remontoinnin uusissa tekniikoissa</c:v>
                </c:pt>
                <c:pt idx="2">
                  <c:v>Materiaalivaihtoehdoissa</c:v>
                </c:pt>
                <c:pt idx="3">
                  <c:v>Osaavien ammattilaisten löytämisessä</c:v>
                </c:pt>
                <c:pt idx="4">
                  <c:v>Miten kustannuksiin voi vaikuttaa</c:v>
                </c:pt>
                <c:pt idx="5">
                  <c:v>Tilojen muunneltavuudessa</c:v>
                </c:pt>
                <c:pt idx="6">
                  <c:v>Rakentamisen vastuullisuudessa</c:v>
                </c:pt>
                <c:pt idx="7">
                  <c:v>Kotimaisten uusien innovaatioiden ja materiaalien/palvelujen löytämisessä</c:v>
                </c:pt>
                <c:pt idx="8">
                  <c:v>Luonnonmukaisten/ekologisten vaihtoehtojen löytämisessä</c:v>
                </c:pt>
                <c:pt idx="9">
                  <c:v>Materiaalien hiilijalanjäljessä</c:v>
                </c:pt>
                <c:pt idx="10">
                  <c:v>Kansainvälisten uusien innovaatioiden ja materiaalien/palveluiden löytämisessä</c:v>
                </c:pt>
                <c:pt idx="11">
                  <c:v>Jokin muu, mikä?</c:v>
                </c:pt>
                <c:pt idx="12">
                  <c:v>Ei mikään yllä olevista</c:v>
                </c:pt>
              </c:strCache>
            </c:strRef>
          </c:cat>
          <c:val>
            <c:numRef>
              <c:f>Taul1!$D$2:$D$14</c:f>
              <c:numCache>
                <c:formatCode>0%</c:formatCode>
                <c:ptCount val="13"/>
                <c:pt idx="0">
                  <c:v>0.42393509127789047</c:v>
                </c:pt>
                <c:pt idx="1">
                  <c:v>0.36713995943204869</c:v>
                </c:pt>
                <c:pt idx="2">
                  <c:v>0.34685598377281951</c:v>
                </c:pt>
                <c:pt idx="3">
                  <c:v>0.32860040567951315</c:v>
                </c:pt>
                <c:pt idx="4">
                  <c:v>0.3042596348884381</c:v>
                </c:pt>
                <c:pt idx="5">
                  <c:v>0.23529411764705885</c:v>
                </c:pt>
                <c:pt idx="6">
                  <c:v>0.22109533468559839</c:v>
                </c:pt>
                <c:pt idx="7">
                  <c:v>0.18864097363083165</c:v>
                </c:pt>
                <c:pt idx="8">
                  <c:v>0.1926977687626775</c:v>
                </c:pt>
                <c:pt idx="9">
                  <c:v>0.15821501014198783</c:v>
                </c:pt>
                <c:pt idx="10">
                  <c:v>7.3022312373225151E-2</c:v>
                </c:pt>
                <c:pt idx="11">
                  <c:v>1.6227180527383367E-2</c:v>
                </c:pt>
                <c:pt idx="12">
                  <c:v>0.13184584178498984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2E-49E3-9466-602C3A8821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5181183"/>
        <c:axId val="85181599"/>
      </c:barChart>
      <c:catAx>
        <c:axId val="8518118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181599"/>
        <c:crosses val="autoZero"/>
        <c:auto val="1"/>
        <c:lblAlgn val="ctr"/>
        <c:lblOffset val="100"/>
        <c:noMultiLvlLbl val="0"/>
      </c:catAx>
      <c:valAx>
        <c:axId val="85181599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181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856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154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61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07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3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5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15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0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5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65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023FD11-1C6B-4A3B-A077-823A750D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7C5ED-C1DE-4316-8FCE-7E084E7B171C}" type="slidenum">
              <a:rPr kumimoji="0" lang="en-GB" sz="1050" b="1" i="0" u="none" strike="noStrike" kern="1200" cap="none" spc="0" normalizeH="0" baseline="0" noProof="0" smtClean="0">
                <a:ln>
                  <a:noFill/>
                </a:ln>
                <a:solidFill>
                  <a:srgbClr val="F5821E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050" b="1" i="0" u="none" strike="noStrike" kern="1200" cap="none" spc="0" normalizeH="0" baseline="0" noProof="0">
              <a:ln>
                <a:noFill/>
              </a:ln>
              <a:solidFill>
                <a:srgbClr val="F5821E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93776" y="598612"/>
            <a:ext cx="9616184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kern="200" dirty="0">
                <a:latin typeface="Arial" panose="020B0604020202020204" pitchFamily="34" charset="0"/>
                <a:cs typeface="Arial" panose="020B0604020202020204" pitchFamily="34" charset="0"/>
              </a:rPr>
              <a:t>Missä asioissa tarvitsisit ammattilaisen asiantuntemusta?</a:t>
            </a:r>
            <a:endParaRPr lang="en-GB" kern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sz="800" b="1" kern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577E5761-23E9-10C1-6451-A05FE6F9B6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1271847"/>
              </p:ext>
            </p:extLst>
          </p:nvPr>
        </p:nvGraphicFramePr>
        <p:xfrm>
          <a:off x="538480" y="1290320"/>
          <a:ext cx="10779760" cy="5279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1857182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Metadata/LabelInfo.xml><?xml version="1.0" encoding="utf-8"?>
<clbl:labelList xmlns:clbl="http://schemas.microsoft.com/office/2020/mipLabelMetadata">
  <clbl:label id="{2e114308-14ec-4d77-b610-490324fa1844}" enabled="0" method="" siteId="{2e114308-14ec-4d77-b610-490324fa184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Condensed</vt:lpstr>
      <vt:lpstr>Wingdings</vt:lpstr>
      <vt:lpstr>Content layouts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Otala Satu</dc:creator>
  <cp:lastModifiedBy>Otala Satu</cp:lastModifiedBy>
  <cp:revision>1</cp:revision>
  <dcterms:created xsi:type="dcterms:W3CDTF">2024-06-05T07:06:55Z</dcterms:created>
  <dcterms:modified xsi:type="dcterms:W3CDTF">2024-06-05T07:08:46Z</dcterms:modified>
</cp:coreProperties>
</file>