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570605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Teen itse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Taul1!$B$1:$V$1</c:f>
              <c:strCache>
                <c:ptCount val="21"/>
                <c:pt idx="0">
                  <c:v>Sisäpinnat, esim seinät</c:v>
                </c:pt>
                <c:pt idx="1">
                  <c:v>Vaja</c:v>
                </c:pt>
                <c:pt idx="2">
                  <c:v>Grilli</c:v>
                </c:pt>
                <c:pt idx="3">
                  <c:v>Liiteri</c:v>
                </c:pt>
                <c:pt idx="4">
                  <c:v>Terassi</c:v>
                </c:pt>
                <c:pt idx="5">
                  <c:v>Kaiteet</c:v>
                </c:pt>
                <c:pt idx="6">
                  <c:v>Terassi2</c:v>
                </c:pt>
                <c:pt idx="7">
                  <c:v>Ulkohuussi</c:v>
                </c:pt>
                <c:pt idx="8">
                  <c:v>Ulkosivu</c:v>
                </c:pt>
                <c:pt idx="9">
                  <c:v>Sisäkatto</c:v>
                </c:pt>
                <c:pt idx="10">
                  <c:v>Lattia (muu kuin kylpyhuone)</c:v>
                </c:pt>
                <c:pt idx="11">
                  <c:v>Portaat</c:v>
                </c:pt>
                <c:pt idx="12">
                  <c:v>Sauna</c:v>
                </c:pt>
                <c:pt idx="13">
                  <c:v>Keittiö</c:v>
                </c:pt>
                <c:pt idx="14">
                  <c:v>Laituri</c:v>
                </c:pt>
                <c:pt idx="15">
                  <c:v>Eristeet</c:v>
                </c:pt>
                <c:pt idx="16">
                  <c:v>Pitkospuut</c:v>
                </c:pt>
                <c:pt idx="17">
                  <c:v>Autokatos</c:v>
                </c:pt>
                <c:pt idx="18">
                  <c:v>Ulkokatto</c:v>
                </c:pt>
                <c:pt idx="19">
                  <c:v>Palju/poreamme</c:v>
                </c:pt>
                <c:pt idx="20">
                  <c:v>Kylpyhyuone</c:v>
                </c:pt>
              </c:strCache>
            </c:strRef>
          </c:cat>
          <c:val>
            <c:numRef>
              <c:f>Taul1!$B$2:$V$2</c:f>
              <c:numCache>
                <c:formatCode>0%</c:formatCode>
                <c:ptCount val="21"/>
                <c:pt idx="0">
                  <c:v>0.67961165048543692</c:v>
                </c:pt>
                <c:pt idx="1">
                  <c:v>0.65048543689320382</c:v>
                </c:pt>
                <c:pt idx="2">
                  <c:v>0.64077669902912615</c:v>
                </c:pt>
                <c:pt idx="3">
                  <c:v>0.62459546925566345</c:v>
                </c:pt>
                <c:pt idx="4">
                  <c:v>0.61488673139158578</c:v>
                </c:pt>
                <c:pt idx="5">
                  <c:v>0.5889967637540453</c:v>
                </c:pt>
                <c:pt idx="6">
                  <c:v>0.58576051779935279</c:v>
                </c:pt>
                <c:pt idx="7">
                  <c:v>0.57605177993527501</c:v>
                </c:pt>
                <c:pt idx="8">
                  <c:v>0.50485436893203883</c:v>
                </c:pt>
                <c:pt idx="9">
                  <c:v>0.47572815533980584</c:v>
                </c:pt>
                <c:pt idx="10">
                  <c:v>0.47249190938511326</c:v>
                </c:pt>
                <c:pt idx="11">
                  <c:v>0.4563106796116505</c:v>
                </c:pt>
                <c:pt idx="12">
                  <c:v>0.45307443365695788</c:v>
                </c:pt>
                <c:pt idx="13">
                  <c:v>0.4336569579288026</c:v>
                </c:pt>
                <c:pt idx="14">
                  <c:v>0.43042071197411003</c:v>
                </c:pt>
                <c:pt idx="15">
                  <c:v>0.33980582524271846</c:v>
                </c:pt>
                <c:pt idx="16">
                  <c:v>0.31067961165048547</c:v>
                </c:pt>
                <c:pt idx="17">
                  <c:v>0.28802588996763751</c:v>
                </c:pt>
                <c:pt idx="18">
                  <c:v>0.20711974110032361</c:v>
                </c:pt>
                <c:pt idx="19">
                  <c:v>0.20064724919093851</c:v>
                </c:pt>
                <c:pt idx="20">
                  <c:v>0.12297734627831716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23-4DC6-96B1-A4B4E1E123A5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Teetän ammattilaisella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Taul1!$B$1:$V$1</c:f>
              <c:strCache>
                <c:ptCount val="21"/>
                <c:pt idx="0">
                  <c:v>Sisäpinnat, esim seinät</c:v>
                </c:pt>
                <c:pt idx="1">
                  <c:v>Vaja</c:v>
                </c:pt>
                <c:pt idx="2">
                  <c:v>Grilli</c:v>
                </c:pt>
                <c:pt idx="3">
                  <c:v>Liiteri</c:v>
                </c:pt>
                <c:pt idx="4">
                  <c:v>Terassi</c:v>
                </c:pt>
                <c:pt idx="5">
                  <c:v>Kaiteet</c:v>
                </c:pt>
                <c:pt idx="6">
                  <c:v>Terassi2</c:v>
                </c:pt>
                <c:pt idx="7">
                  <c:v>Ulkohuussi</c:v>
                </c:pt>
                <c:pt idx="8">
                  <c:v>Ulkosivu</c:v>
                </c:pt>
                <c:pt idx="9">
                  <c:v>Sisäkatto</c:v>
                </c:pt>
                <c:pt idx="10">
                  <c:v>Lattia (muu kuin kylpyhuone)</c:v>
                </c:pt>
                <c:pt idx="11">
                  <c:v>Portaat</c:v>
                </c:pt>
                <c:pt idx="12">
                  <c:v>Sauna</c:v>
                </c:pt>
                <c:pt idx="13">
                  <c:v>Keittiö</c:v>
                </c:pt>
                <c:pt idx="14">
                  <c:v>Laituri</c:v>
                </c:pt>
                <c:pt idx="15">
                  <c:v>Eristeet</c:v>
                </c:pt>
                <c:pt idx="16">
                  <c:v>Pitkospuut</c:v>
                </c:pt>
                <c:pt idx="17">
                  <c:v>Autokatos</c:v>
                </c:pt>
                <c:pt idx="18">
                  <c:v>Ulkokatto</c:v>
                </c:pt>
                <c:pt idx="19">
                  <c:v>Palju/poreamme</c:v>
                </c:pt>
                <c:pt idx="20">
                  <c:v>Kylpyhyuone</c:v>
                </c:pt>
              </c:strCache>
            </c:strRef>
          </c:cat>
          <c:val>
            <c:numRef>
              <c:f>Taul1!$B$3:$V$3</c:f>
              <c:numCache>
                <c:formatCode>0%</c:formatCode>
                <c:ptCount val="21"/>
                <c:pt idx="0">
                  <c:v>0.20388349514563106</c:v>
                </c:pt>
                <c:pt idx="1">
                  <c:v>0.17799352750809061</c:v>
                </c:pt>
                <c:pt idx="2">
                  <c:v>0.12621359223300971</c:v>
                </c:pt>
                <c:pt idx="3">
                  <c:v>0.20064724919093851</c:v>
                </c:pt>
                <c:pt idx="4">
                  <c:v>0.23948220064724918</c:v>
                </c:pt>
                <c:pt idx="5">
                  <c:v>0.22006472491909385</c:v>
                </c:pt>
                <c:pt idx="6">
                  <c:v>0.28155339805825241</c:v>
                </c:pt>
                <c:pt idx="7">
                  <c:v>0.19093851132686082</c:v>
                </c:pt>
                <c:pt idx="8">
                  <c:v>0.38834951456310679</c:v>
                </c:pt>
                <c:pt idx="9">
                  <c:v>0.34951456310679613</c:v>
                </c:pt>
                <c:pt idx="10">
                  <c:v>0.36569579288025894</c:v>
                </c:pt>
                <c:pt idx="11">
                  <c:v>0.31391585760517798</c:v>
                </c:pt>
                <c:pt idx="12">
                  <c:v>0.42394822006472493</c:v>
                </c:pt>
                <c:pt idx="13">
                  <c:v>0.43689320388349517</c:v>
                </c:pt>
                <c:pt idx="14">
                  <c:v>0.29773462783171523</c:v>
                </c:pt>
                <c:pt idx="15">
                  <c:v>0.4854368932038835</c:v>
                </c:pt>
                <c:pt idx="16">
                  <c:v>0.12621359223300971</c:v>
                </c:pt>
                <c:pt idx="17">
                  <c:v>0.18446601941747573</c:v>
                </c:pt>
                <c:pt idx="18">
                  <c:v>0.68284789644012944</c:v>
                </c:pt>
                <c:pt idx="19">
                  <c:v>0.20064724919093851</c:v>
                </c:pt>
                <c:pt idx="20">
                  <c:v>0.43689320388349517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23-4DC6-96B1-A4B4E1E123A5}"/>
            </c:ext>
          </c:extLst>
        </c:ser>
        <c:ser>
          <c:idx val="2"/>
          <c:order val="2"/>
          <c:tx>
            <c:strRef>
              <c:f>Taul1!$A$4</c:f>
              <c:strCache>
                <c:ptCount val="1"/>
                <c:pt idx="0">
                  <c:v>Ei kosketa minua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Taul1!$B$1:$V$1</c:f>
              <c:strCache>
                <c:ptCount val="21"/>
                <c:pt idx="0">
                  <c:v>Sisäpinnat, esim seinät</c:v>
                </c:pt>
                <c:pt idx="1">
                  <c:v>Vaja</c:v>
                </c:pt>
                <c:pt idx="2">
                  <c:v>Grilli</c:v>
                </c:pt>
                <c:pt idx="3">
                  <c:v>Liiteri</c:v>
                </c:pt>
                <c:pt idx="4">
                  <c:v>Terassi</c:v>
                </c:pt>
                <c:pt idx="5">
                  <c:v>Kaiteet</c:v>
                </c:pt>
                <c:pt idx="6">
                  <c:v>Terassi2</c:v>
                </c:pt>
                <c:pt idx="7">
                  <c:v>Ulkohuussi</c:v>
                </c:pt>
                <c:pt idx="8">
                  <c:v>Ulkosivu</c:v>
                </c:pt>
                <c:pt idx="9">
                  <c:v>Sisäkatto</c:v>
                </c:pt>
                <c:pt idx="10">
                  <c:v>Lattia (muu kuin kylpyhuone)</c:v>
                </c:pt>
                <c:pt idx="11">
                  <c:v>Portaat</c:v>
                </c:pt>
                <c:pt idx="12">
                  <c:v>Sauna</c:v>
                </c:pt>
                <c:pt idx="13">
                  <c:v>Keittiö</c:v>
                </c:pt>
                <c:pt idx="14">
                  <c:v>Laituri</c:v>
                </c:pt>
                <c:pt idx="15">
                  <c:v>Eristeet</c:v>
                </c:pt>
                <c:pt idx="16">
                  <c:v>Pitkospuut</c:v>
                </c:pt>
                <c:pt idx="17">
                  <c:v>Autokatos</c:v>
                </c:pt>
                <c:pt idx="18">
                  <c:v>Ulkokatto</c:v>
                </c:pt>
                <c:pt idx="19">
                  <c:v>Palju/poreamme</c:v>
                </c:pt>
                <c:pt idx="20">
                  <c:v>Kylpyhyuone</c:v>
                </c:pt>
              </c:strCache>
            </c:strRef>
          </c:cat>
          <c:val>
            <c:numRef>
              <c:f>Taul1!$B$4:$V$4</c:f>
              <c:numCache>
                <c:formatCode>0%</c:formatCode>
                <c:ptCount val="21"/>
                <c:pt idx="0">
                  <c:v>0.11650485436893204</c:v>
                </c:pt>
                <c:pt idx="1">
                  <c:v>0.17152103559870549</c:v>
                </c:pt>
                <c:pt idx="2">
                  <c:v>0.23300970873786409</c:v>
                </c:pt>
                <c:pt idx="3">
                  <c:v>0.17475728155339806</c:v>
                </c:pt>
                <c:pt idx="4">
                  <c:v>0.14563106796116507</c:v>
                </c:pt>
                <c:pt idx="5">
                  <c:v>0.19093851132686082</c:v>
                </c:pt>
                <c:pt idx="6">
                  <c:v>0.13268608414239483</c:v>
                </c:pt>
                <c:pt idx="7">
                  <c:v>0.23300970873786409</c:v>
                </c:pt>
                <c:pt idx="8">
                  <c:v>0.10679611650485438</c:v>
                </c:pt>
                <c:pt idx="9">
                  <c:v>0.17475728155339806</c:v>
                </c:pt>
                <c:pt idx="10">
                  <c:v>0.16181229773462782</c:v>
                </c:pt>
                <c:pt idx="11">
                  <c:v>0.22977346278317154</c:v>
                </c:pt>
                <c:pt idx="12">
                  <c:v>0.12297734627831716</c:v>
                </c:pt>
                <c:pt idx="13">
                  <c:v>0.12944983818770228</c:v>
                </c:pt>
                <c:pt idx="14">
                  <c:v>0.27184466019417475</c:v>
                </c:pt>
                <c:pt idx="15">
                  <c:v>0.17475728155339806</c:v>
                </c:pt>
                <c:pt idx="16">
                  <c:v>0.56310679611650483</c:v>
                </c:pt>
                <c:pt idx="17">
                  <c:v>0.52750809061488679</c:v>
                </c:pt>
                <c:pt idx="18">
                  <c:v>0.11003236245954692</c:v>
                </c:pt>
                <c:pt idx="19">
                  <c:v>0.59870550161812297</c:v>
                </c:pt>
                <c:pt idx="20">
                  <c:v>0.44012944983818769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23-4DC6-96B1-A4B4E1E123A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467093968"/>
        <c:axId val="2021046512"/>
      </c:barChart>
      <c:catAx>
        <c:axId val="14670939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21046512"/>
        <c:crosses val="autoZero"/>
        <c:auto val="1"/>
        <c:lblAlgn val="ctr"/>
        <c:lblOffset val="100"/>
        <c:tickLblSkip val="1"/>
        <c:noMultiLvlLbl val="0"/>
      </c:catAx>
      <c:valAx>
        <c:axId val="20210465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46709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947266327482146"/>
          <c:y val="0.91615324814244026"/>
          <c:w val="0.73777148078660759"/>
          <c:h val="6.89401061932222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2"/>
            <a:ext cx="7344915" cy="49688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306C4F0D-570E-144F-89FC-79904D94991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7A363CC-69DE-6C14-EC0F-72E4822333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6048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370378E-20B2-49C0-9062-9FA13A68662D}"/>
              </a:ext>
            </a:extLst>
          </p:cNvPr>
          <p:cNvSpPr/>
          <p:nvPr userDrawn="1"/>
        </p:nvSpPr>
        <p:spPr>
          <a:xfrm>
            <a:off x="0" y="6282000"/>
            <a:ext cx="12192000" cy="57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5360EE5-0E4F-4377-A2BA-38AF302A5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8C07D6D-4276-4168-B7C3-84DF9FD6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8709AF2-4A84-1746-BCDB-2EFBA854718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9AFFC5D-C8E5-E252-9FCE-2C92A1B5FF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9492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umns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E3E24298-9316-4E0C-9387-1DC2E19E70A4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97C27B2-4FEE-47ED-A92A-A67D6E7C88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C25F49-53A1-42C8-9985-9D1722329AD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14800" y="1376363"/>
            <a:ext cx="5436738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891BBFB-6267-41DB-9A60-917812BA173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40464" y="1376363"/>
            <a:ext cx="5435599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88A4C00-97CE-4EDA-B5DA-6FF3C4FBD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F730DB4-A374-494F-A0DE-CDAD89BA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Pladsholder til tekst 9">
            <a:extLst>
              <a:ext uri="{FF2B5EF4-FFF2-40B4-BE49-F238E27FC236}">
                <a16:creationId xmlns:a16="http://schemas.microsoft.com/office/drawing/2014/main" id="{BF357DBA-D3B2-44DE-83CC-6A877F9CA3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A929200-6CCE-E54B-818D-43B5AAEA4C6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1BBF079-6145-26B8-0379-992CC4ABB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51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68237672-EA13-4736-A70B-E52AB4AD066C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11161264" cy="5557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5937" y="1376362"/>
            <a:ext cx="7343777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9AFA0120-57A0-4D2B-8C07-01264457CB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798" y="900000"/>
            <a:ext cx="1116126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+mn-lt"/>
                <a:ea typeface="Roboto Black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1BC83FF-D12E-0A44-A5B0-212F772CB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33989D73-6FBD-3F25-589A-63595E011A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53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4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9D9E7D-4E22-CD4E-A802-D4320CC685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11DC65A-F348-4F8E-9611-95FAD485B2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1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799" y="1376363"/>
            <a:ext cx="7344915" cy="4968875"/>
          </a:xfrm>
        </p:spPr>
        <p:txBody>
          <a:bodyPr/>
          <a:lstStyle>
            <a:lvl1pPr>
              <a:buClr>
                <a:schemeClr val="accent3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3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3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3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8BE76CBD-9977-4D86-9371-845298CD82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E3E265B-5156-3D46-9F16-79FC47070B9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F7BD98C-9615-3125-230C-2A5C9634AA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5" y="6551813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74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foot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936AD-B99A-4CBD-8357-6A393A154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11160126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236430A-BA34-4FAC-83B6-11BC4B15979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4800" y="1376363"/>
            <a:ext cx="7344914" cy="49688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D3DEB8A-4828-4D9A-AF0C-2F546169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27BB508-743A-42C5-B38B-A739FC546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Pladsholder til tekst 9">
            <a:extLst>
              <a:ext uri="{FF2B5EF4-FFF2-40B4-BE49-F238E27FC236}">
                <a16:creationId xmlns:a16="http://schemas.microsoft.com/office/drawing/2014/main" id="{E6A73C2E-1AF8-4116-9D76-444884C787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573D0DFC-1749-E348-9711-4EDD621C8A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215003B-4278-DF87-B62C-19E3A300E9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64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4800"/>
            <a:ext cx="5436738" cy="5544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4800" y="1376362"/>
            <a:ext cx="5436738" cy="49688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2DF67386-C449-4773-98FA-E90C87B008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b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11D08EC3-0BF4-7D41-8473-3B923C8E65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644D04C-6B69-4CCE-5C24-A688D0A5BC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369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6425D13-9A1B-4760-9173-66541B3DE40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DD5FC8-A4F2-4F9F-A6C1-F40DB3F38D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5938" y="334800"/>
            <a:ext cx="5435598" cy="554400"/>
          </a:xfrm>
        </p:spPr>
        <p:txBody>
          <a:bodyPr anchor="t" anchorCtr="0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BDAB1EB-D25D-4C31-8262-45394195B7D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240464" y="0"/>
            <a:ext cx="5951536" cy="6453188"/>
          </a:xfrm>
        </p:spPr>
        <p:txBody>
          <a:bodyPr tIns="792000" anchor="ctr" anchorCtr="1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kuva</a:t>
            </a:r>
            <a:r>
              <a:rPr lang="en-GB" noProof="0" dirty="0"/>
              <a:t> </a:t>
            </a:r>
            <a:r>
              <a:rPr lang="en-GB" noProof="0" dirty="0" err="1"/>
              <a:t>klikkaamalla</a:t>
            </a:r>
            <a:endParaRPr lang="en-GB" noProof="0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35DAC81-9607-4A0D-87D2-0691ECE02B4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15938" y="1376362"/>
            <a:ext cx="5435600" cy="496887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sisältöä</a:t>
            </a:r>
            <a:endParaRPr lang="en-GB" noProof="0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91B8CE7-A32F-4EDD-BFD1-8C82138D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0440D71-0929-4526-89FF-11702F18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Pladsholder til tekst 9">
            <a:extLst>
              <a:ext uri="{FF2B5EF4-FFF2-40B4-BE49-F238E27FC236}">
                <a16:creationId xmlns:a16="http://schemas.microsoft.com/office/drawing/2014/main" id="{BCE6F837-5414-46BF-9E35-6246BCD0E4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5436738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A3A9DA1E-15E2-3C49-A713-FD436D3C4C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9972DC83-D793-8EE3-EA5E-EF7B9F9A6A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07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ight">
    <p:bg>
      <p:bgPr>
        <a:solidFill>
          <a:srgbClr val="ECEC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ED17D921-6C4C-48C2-B776-D1EB15D38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5938" y="900000"/>
            <a:ext cx="11160125" cy="223374"/>
          </a:xfrm>
        </p:spPr>
        <p:txBody>
          <a:bodyPr wrap="none"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5C85A29B-84BF-6348-9955-2777AF0ADB1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46117C-814D-B73E-AE52-E7AB0529F7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56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C9C8A44-FDC0-475D-BC2B-A15569175EA1}"/>
              </a:ext>
            </a:extLst>
          </p:cNvPr>
          <p:cNvSpPr/>
          <p:nvPr userDrawn="1"/>
        </p:nvSpPr>
        <p:spPr>
          <a:xfrm>
            <a:off x="0" y="6453188"/>
            <a:ext cx="12192000" cy="404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810521B-284B-4FCD-B0CF-87DE041A71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4800" y="333375"/>
            <a:ext cx="11161263" cy="554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1134C80-4B70-4DF5-93AC-7404914A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STARK Suomi esimerkit</a:t>
            </a: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85BCBE9-3720-40B4-B714-4AC56DBA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7C5ED-C1DE-4316-8FCE-7E084E7B171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C929AE39-12FE-4540-9F1E-D0F3202A22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4800" y="900000"/>
            <a:ext cx="11161263" cy="223374"/>
          </a:xfrm>
        </p:spPr>
        <p:txBody>
          <a:bodyPr tIns="0" bIns="0" anchor="t" anchorCtr="0">
            <a:noAutofit/>
          </a:bodyPr>
          <a:lstStyle>
            <a:lvl1pPr marL="0" indent="0">
              <a:buFontTx/>
              <a:buNone/>
              <a:defRPr sz="14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 Black" panose="02000000000000000000" pitchFamily="2" charset="0"/>
              </a:defRPr>
            </a:lvl1pPr>
            <a:lvl2pPr marL="457200" indent="0">
              <a:buFontTx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alaotsikko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A35F8E9-3587-6542-B060-D7780ACDE5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32673" y="333374"/>
            <a:ext cx="726269" cy="92236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FI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A1035B-64B4-8F80-6F28-D27975FB26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68306" y="6550448"/>
            <a:ext cx="826911" cy="18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14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3DE7CDD-4E13-4511-B65A-EE22B43A1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333375"/>
            <a:ext cx="11160125" cy="554400"/>
          </a:xfrm>
          <a:prstGeom prst="rect">
            <a:avLst/>
          </a:prstGeom>
        </p:spPr>
        <p:txBody>
          <a:bodyPr vert="horz" wrap="none" lIns="0" tIns="45720" rIns="0" bIns="0" rtlCol="0" anchor="t" anchorCtr="0">
            <a:noAutofit/>
          </a:bodyPr>
          <a:lstStyle/>
          <a:p>
            <a:r>
              <a:rPr lang="en-GB" noProof="0" dirty="0" err="1"/>
              <a:t>Lisää</a:t>
            </a:r>
            <a:r>
              <a:rPr lang="en-GB" noProof="0" dirty="0"/>
              <a:t> </a:t>
            </a:r>
            <a:r>
              <a:rPr lang="en-GB" noProof="0" dirty="0" err="1"/>
              <a:t>otsikko</a:t>
            </a:r>
            <a:endParaRPr lang="en-GB" noProof="0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682BF14-0D4A-49F1-8AEA-D894DF4A0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1377000"/>
            <a:ext cx="7343776" cy="4968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dirty="0"/>
              <a:t>Lisää sisältöä. Poista listat ja </a:t>
            </a:r>
            <a:r>
              <a:rPr lang="fi-FI" noProof="0" dirty="0" err="1"/>
              <a:t>bulletit</a:t>
            </a:r>
            <a:r>
              <a:rPr lang="fi-FI" noProof="0" dirty="0"/>
              <a:t> tarvittaessa. </a:t>
            </a:r>
          </a:p>
          <a:p>
            <a:pPr lvl="1"/>
            <a:r>
              <a:rPr lang="fi-FI" noProof="0" dirty="0"/>
              <a:t>Toisen tason sisältö</a:t>
            </a:r>
          </a:p>
          <a:p>
            <a:pPr lvl="2"/>
            <a:r>
              <a:rPr lang="fi-FI" noProof="0" dirty="0"/>
              <a:t>Kolmannen tason sisältö</a:t>
            </a:r>
          </a:p>
          <a:p>
            <a:pPr lvl="3"/>
            <a:r>
              <a:rPr lang="fi-FI" noProof="0" dirty="0"/>
              <a:t>Neljännen tason sisältö</a:t>
            </a:r>
          </a:p>
          <a:p>
            <a:pPr lvl="4"/>
            <a:r>
              <a:rPr lang="fi-FI" noProof="0" dirty="0"/>
              <a:t>Viidennen tason sisältö</a:t>
            </a: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7C44E0A-3FB9-4561-823C-423DB7F2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0000" y="6498478"/>
            <a:ext cx="8687888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GB"/>
              <a:t>STARK Suomi esimerkit</a:t>
            </a:r>
            <a:endParaRPr lang="en-GB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80427A0-90D3-458A-8BE7-2F653EFD5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15938" y="6498478"/>
            <a:ext cx="324000" cy="324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50" b="1">
                <a:solidFill>
                  <a:schemeClr val="accent3"/>
                </a:solidFill>
              </a:defRPr>
            </a:lvl1pPr>
          </a:lstStyle>
          <a:p>
            <a:fld id="{EA97C5ED-C1DE-4316-8FCE-7E084E7B171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79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36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0">
          <p15:clr>
            <a:srgbClr val="5ACBF0"/>
          </p15:clr>
        </p15:guide>
        <p15:guide id="3" pos="3749">
          <p15:clr>
            <a:srgbClr val="A4A3A4"/>
          </p15:clr>
        </p15:guide>
        <p15:guide id="4" pos="2547">
          <p15:clr>
            <a:srgbClr val="A4A3A4"/>
          </p15:clr>
        </p15:guide>
        <p15:guide id="7" pos="4951">
          <p15:clr>
            <a:srgbClr val="A4A3A4"/>
          </p15:clr>
        </p15:guide>
        <p15:guide id="8" pos="5133">
          <p15:clr>
            <a:srgbClr val="A4A3A4"/>
          </p15:clr>
        </p15:guide>
        <p15:guide id="11" pos="7355">
          <p15:clr>
            <a:srgbClr val="A4A3A4"/>
          </p15:clr>
        </p15:guide>
        <p15:guide id="12" pos="325">
          <p15:clr>
            <a:srgbClr val="A4A3A4"/>
          </p15:clr>
        </p15:guide>
        <p15:guide id="13" pos="6153">
          <p15:clr>
            <a:srgbClr val="A4A3A4"/>
          </p15:clr>
        </p15:guide>
        <p15:guide id="14" pos="6335">
          <p15:clr>
            <a:srgbClr val="A4A3A4"/>
          </p15:clr>
        </p15:guide>
        <p15:guide id="19" pos="2729">
          <p15:clr>
            <a:srgbClr val="A4A3A4"/>
          </p15:clr>
        </p15:guide>
        <p15:guide id="20" pos="3931">
          <p15:clr>
            <a:srgbClr val="A4A3A4"/>
          </p15:clr>
        </p15:guide>
        <p15:guide id="23" pos="1527">
          <p15:clr>
            <a:srgbClr val="A4A3A4"/>
          </p15:clr>
        </p15:guide>
        <p15:guide id="24" pos="1345">
          <p15:clr>
            <a:srgbClr val="A4A3A4"/>
          </p15:clr>
        </p15:guide>
        <p15:guide id="27" orient="horz" pos="210">
          <p15:clr>
            <a:srgbClr val="F26B43"/>
          </p15:clr>
        </p15:guide>
        <p15:guide id="28" orient="horz" pos="777">
          <p15:clr>
            <a:srgbClr val="F26B43"/>
          </p15:clr>
        </p15:guide>
        <p15:guide id="29" orient="horz" pos="867">
          <p15:clr>
            <a:srgbClr val="F26B43"/>
          </p15:clr>
        </p15:guide>
        <p15:guide id="31" orient="horz" pos="4065">
          <p15:clr>
            <a:srgbClr val="F26B43"/>
          </p15:clr>
        </p15:guide>
        <p15:guide id="32" orient="horz" pos="39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D023FD11-1C6B-4A3B-A077-823A750D8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97C5ED-C1DE-4316-8FCE-7E084E7B171C}" type="slidenum">
              <a:rPr kumimoji="0" lang="en-GB" sz="1050" b="1" i="0" u="none" strike="noStrike" kern="1200" cap="none" spc="0" normalizeH="0" baseline="0" noProof="0" smtClean="0">
                <a:ln>
                  <a:noFill/>
                </a:ln>
                <a:solidFill>
                  <a:srgbClr val="F5821E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050" b="1" i="0" u="none" strike="noStrike" kern="1200" cap="none" spc="0" normalizeH="0" baseline="0" noProof="0">
              <a:ln>
                <a:noFill/>
              </a:ln>
              <a:solidFill>
                <a:srgbClr val="F5821E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A8A4C9F-0D7E-7D45-A56C-2861C6081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3090" y="598612"/>
            <a:ext cx="9273326" cy="22337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i-FI" sz="1400" b="1" kern="200" dirty="0">
                <a:latin typeface="Arial" panose="020B0604020202020204" pitchFamily="34" charset="0"/>
                <a:cs typeface="Arial" panose="020B0604020202020204" pitchFamily="34" charset="0"/>
              </a:rPr>
              <a:t>Mitkä remontit/korjaukset mökilläsi/vapaa-ajan asunnollasi teet itse ja mitkä teetät ammattilaisella? (n=309)</a:t>
            </a:r>
          </a:p>
          <a:p>
            <a:endParaRPr lang="en-FI" dirty="0"/>
          </a:p>
        </p:txBody>
      </p:sp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7657F895-3420-92FB-0BD0-7E481F923C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2479340"/>
              </p:ext>
            </p:extLst>
          </p:nvPr>
        </p:nvGraphicFramePr>
        <p:xfrm>
          <a:off x="420785" y="1361814"/>
          <a:ext cx="11207469" cy="5111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0114549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layouts">
  <a:themeElements>
    <a:clrScheme name="STARK theme colours">
      <a:dk1>
        <a:sysClr val="windowText" lastClr="000000"/>
      </a:dk1>
      <a:lt1>
        <a:sysClr val="window" lastClr="FFFFFF"/>
      </a:lt1>
      <a:dk2>
        <a:srgbClr val="00326E"/>
      </a:dk2>
      <a:lt2>
        <a:srgbClr val="FDFEFD"/>
      </a:lt2>
      <a:accent1>
        <a:srgbClr val="00326E"/>
      </a:accent1>
      <a:accent2>
        <a:srgbClr val="B9BDD7"/>
      </a:accent2>
      <a:accent3>
        <a:srgbClr val="F5821E"/>
      </a:accent3>
      <a:accent4>
        <a:srgbClr val="F7AD64"/>
      </a:accent4>
      <a:accent5>
        <a:srgbClr val="0A5AC8"/>
      </a:accent5>
      <a:accent6>
        <a:srgbClr val="90BEEB"/>
      </a:accent6>
      <a:hlink>
        <a:srgbClr val="F5821E"/>
      </a:hlink>
      <a:folHlink>
        <a:srgbClr val="F5821E"/>
      </a:folHlink>
    </a:clrScheme>
    <a:fontScheme name="STARK theme fonts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r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 Esityspohja STARK_2023_FINAL.pptx" id="{20354C1E-C504-4968-9450-4B8522FBACDF}" vid="{49CE95FB-CA04-456F-841E-604F03687F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Roboto</vt:lpstr>
      <vt:lpstr>Roboto Condensed</vt:lpstr>
      <vt:lpstr>Wingdings</vt:lpstr>
      <vt:lpstr>Content layouts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Otala Satu</dc:creator>
  <cp:lastModifiedBy>Otala Satu</cp:lastModifiedBy>
  <cp:revision>1</cp:revision>
  <dcterms:created xsi:type="dcterms:W3CDTF">2024-06-14T07:07:31Z</dcterms:created>
  <dcterms:modified xsi:type="dcterms:W3CDTF">2024-06-14T07:09:24Z</dcterms:modified>
</cp:coreProperties>
</file>