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4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E0F5F5-76FE-46F5-80A8-F1D17A2BB09F}" v="1" dt="2024-06-14T07:16:19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F2E0F5F5-76FE-46F5-80A8-F1D17A2BB09F}"/>
    <pc:docChg chg="modSld">
      <pc:chgData name="Otala Satu" userId="ff35b7ed-affc-4bd3-9adb-9e13c62a365e" providerId="ADAL" clId="{F2E0F5F5-76FE-46F5-80A8-F1D17A2BB09F}" dt="2024-06-14T07:16:19.827" v="0" actId="5736"/>
      <pc:docMkLst>
        <pc:docMk/>
      </pc:docMkLst>
      <pc:sldChg chg="modSp">
        <pc:chgData name="Otala Satu" userId="ff35b7ed-affc-4bd3-9adb-9e13c62a365e" providerId="ADAL" clId="{F2E0F5F5-76FE-46F5-80A8-F1D17A2BB09F}" dt="2024-06-14T07:16:19.827" v="0" actId="5736"/>
        <pc:sldMkLst>
          <pc:docMk/>
          <pc:sldMk cId="1887436398" sldId="2145706048"/>
        </pc:sldMkLst>
        <pc:spChg chg="mod">
          <ac:chgData name="Otala Satu" userId="ff35b7ed-affc-4bd3-9adb-9e13c62a365e" providerId="ADAL" clId="{F2E0F5F5-76FE-46F5-80A8-F1D17A2BB09F}" dt="2024-06-14T07:16:19.827" v="0" actId="5736"/>
          <ac:spMkLst>
            <pc:docMk/>
            <pc:sldMk cId="1887436398" sldId="2145706048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F2E0F5F5-76FE-46F5-80A8-F1D17A2BB09F}" dt="2024-06-14T07:16:19.827" v="0" actId="5736"/>
          <ac:graphicFrameMkLst>
            <pc:docMk/>
            <pc:sldMk cId="1887436398" sldId="2145706048"/>
            <ac:graphicFrameMk id="3" creationId="{B2995777-92A4-923C-1E13-D4B749AD76F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Total (n=309)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Taul1!$A$2:$A$24</c:f>
              <c:strCache>
                <c:ptCount val="23"/>
                <c:pt idx="0">
                  <c:v>Sauna</c:v>
                </c:pt>
                <c:pt idx="1">
                  <c:v>Ulkosivu</c:v>
                </c:pt>
                <c:pt idx="2">
                  <c:v>Ulkokatto</c:v>
                </c:pt>
                <c:pt idx="3">
                  <c:v>Laituri</c:v>
                </c:pt>
                <c:pt idx="4">
                  <c:v>Terassi</c:v>
                </c:pt>
                <c:pt idx="5">
                  <c:v>Ulkohuussi</c:v>
                </c:pt>
                <c:pt idx="6">
                  <c:v>Sisäpinnat, esim seinät</c:v>
                </c:pt>
                <c:pt idx="7">
                  <c:v>Liiteri</c:v>
                </c:pt>
                <c:pt idx="8">
                  <c:v>Eristeet</c:v>
                </c:pt>
                <c:pt idx="9">
                  <c:v>Vaja</c:v>
                </c:pt>
                <c:pt idx="10">
                  <c:v>Keittiö</c:v>
                </c:pt>
                <c:pt idx="11">
                  <c:v>Terassi</c:v>
                </c:pt>
                <c:pt idx="12">
                  <c:v>Lattia (muu kuin kylpyhuone)</c:v>
                </c:pt>
                <c:pt idx="13">
                  <c:v>Grilli</c:v>
                </c:pt>
                <c:pt idx="14">
                  <c:v>Kaiteet</c:v>
                </c:pt>
                <c:pt idx="15">
                  <c:v>Kylpyhyuone</c:v>
                </c:pt>
                <c:pt idx="16">
                  <c:v>Portaat</c:v>
                </c:pt>
                <c:pt idx="17">
                  <c:v>Autokatos</c:v>
                </c:pt>
                <c:pt idx="18">
                  <c:v>Pitkospuut</c:v>
                </c:pt>
                <c:pt idx="19">
                  <c:v>Sisäkatto</c:v>
                </c:pt>
                <c:pt idx="20">
                  <c:v>Palju/poreamme</c:v>
                </c:pt>
                <c:pt idx="21">
                  <c:v>Muu, mikä?</c:v>
                </c:pt>
                <c:pt idx="22">
                  <c:v>En osaa sanoa</c:v>
                </c:pt>
              </c:strCache>
            </c:strRef>
          </c:cat>
          <c:val>
            <c:numRef>
              <c:f>Taul1!$B$2:$B$24</c:f>
              <c:numCache>
                <c:formatCode>0%</c:formatCode>
                <c:ptCount val="23"/>
                <c:pt idx="0">
                  <c:v>0.10032362459546926</c:v>
                </c:pt>
                <c:pt idx="1">
                  <c:v>9.7087378640776698E-2</c:v>
                </c:pt>
                <c:pt idx="2">
                  <c:v>9.3851132686084138E-2</c:v>
                </c:pt>
                <c:pt idx="3">
                  <c:v>8.0906148867313912E-2</c:v>
                </c:pt>
                <c:pt idx="4">
                  <c:v>5.1779935275080902E-2</c:v>
                </c:pt>
                <c:pt idx="5">
                  <c:v>4.2071197411003236E-2</c:v>
                </c:pt>
                <c:pt idx="6">
                  <c:v>3.5598705501618123E-2</c:v>
                </c:pt>
                <c:pt idx="7">
                  <c:v>3.236245954692557E-2</c:v>
                </c:pt>
                <c:pt idx="8">
                  <c:v>2.9126213592233011E-2</c:v>
                </c:pt>
                <c:pt idx="9">
                  <c:v>2.5889967637540451E-2</c:v>
                </c:pt>
                <c:pt idx="10">
                  <c:v>2.5889967637540451E-2</c:v>
                </c:pt>
                <c:pt idx="11">
                  <c:v>2.2653721682847898E-2</c:v>
                </c:pt>
                <c:pt idx="12">
                  <c:v>1.9417475728155342E-2</c:v>
                </c:pt>
                <c:pt idx="13">
                  <c:v>1.6181229773462785E-2</c:v>
                </c:pt>
                <c:pt idx="14">
                  <c:v>1.6181229773462785E-2</c:v>
                </c:pt>
                <c:pt idx="15">
                  <c:v>1.6181229773462785E-2</c:v>
                </c:pt>
                <c:pt idx="16">
                  <c:v>1.6181229773462785E-2</c:v>
                </c:pt>
                <c:pt idx="17">
                  <c:v>9.7087378640776708E-3</c:v>
                </c:pt>
                <c:pt idx="18">
                  <c:v>9.7087378640776708E-3</c:v>
                </c:pt>
                <c:pt idx="19">
                  <c:v>6.4724919093851127E-3</c:v>
                </c:pt>
                <c:pt idx="20">
                  <c:v>3.2362459546925564E-3</c:v>
                </c:pt>
                <c:pt idx="21">
                  <c:v>6.4724919093851141E-2</c:v>
                </c:pt>
                <c:pt idx="22">
                  <c:v>0.18446601941747573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F5-4BDB-AFBC-BE0C01D2334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Mies (n=158)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Taul1!$A$2:$A$24</c:f>
              <c:strCache>
                <c:ptCount val="23"/>
                <c:pt idx="0">
                  <c:v>Sauna</c:v>
                </c:pt>
                <c:pt idx="1">
                  <c:v>Ulkosivu</c:v>
                </c:pt>
                <c:pt idx="2">
                  <c:v>Ulkokatto</c:v>
                </c:pt>
                <c:pt idx="3">
                  <c:v>Laituri</c:v>
                </c:pt>
                <c:pt idx="4">
                  <c:v>Terassi</c:v>
                </c:pt>
                <c:pt idx="5">
                  <c:v>Ulkohuussi</c:v>
                </c:pt>
                <c:pt idx="6">
                  <c:v>Sisäpinnat, esim seinät</c:v>
                </c:pt>
                <c:pt idx="7">
                  <c:v>Liiteri</c:v>
                </c:pt>
                <c:pt idx="8">
                  <c:v>Eristeet</c:v>
                </c:pt>
                <c:pt idx="9">
                  <c:v>Vaja</c:v>
                </c:pt>
                <c:pt idx="10">
                  <c:v>Keittiö</c:v>
                </c:pt>
                <c:pt idx="11">
                  <c:v>Terassi</c:v>
                </c:pt>
                <c:pt idx="12">
                  <c:v>Lattia (muu kuin kylpyhuone)</c:v>
                </c:pt>
                <c:pt idx="13">
                  <c:v>Grilli</c:v>
                </c:pt>
                <c:pt idx="14">
                  <c:v>Kaiteet</c:v>
                </c:pt>
                <c:pt idx="15">
                  <c:v>Kylpyhyuone</c:v>
                </c:pt>
                <c:pt idx="16">
                  <c:v>Portaat</c:v>
                </c:pt>
                <c:pt idx="17">
                  <c:v>Autokatos</c:v>
                </c:pt>
                <c:pt idx="18">
                  <c:v>Pitkospuut</c:v>
                </c:pt>
                <c:pt idx="19">
                  <c:v>Sisäkatto</c:v>
                </c:pt>
                <c:pt idx="20">
                  <c:v>Palju/poreamme</c:v>
                </c:pt>
                <c:pt idx="21">
                  <c:v>Muu, mikä?</c:v>
                </c:pt>
                <c:pt idx="22">
                  <c:v>En osaa sanoa</c:v>
                </c:pt>
              </c:strCache>
            </c:strRef>
          </c:cat>
          <c:val>
            <c:numRef>
              <c:f>Taul1!$C$2:$C$24</c:f>
              <c:numCache>
                <c:formatCode>0%</c:formatCode>
                <c:ptCount val="23"/>
                <c:pt idx="0">
                  <c:v>0.13924050632911392</c:v>
                </c:pt>
                <c:pt idx="1">
                  <c:v>6.9620253164556958E-2</c:v>
                </c:pt>
                <c:pt idx="2">
                  <c:v>0.12025316455696203</c:v>
                </c:pt>
                <c:pt idx="3">
                  <c:v>6.9620253164556958E-2</c:v>
                </c:pt>
                <c:pt idx="4">
                  <c:v>4.4303797468354424E-2</c:v>
                </c:pt>
                <c:pt idx="5">
                  <c:v>4.4303797468354424E-2</c:v>
                </c:pt>
                <c:pt idx="6">
                  <c:v>2.5316455696202535E-2</c:v>
                </c:pt>
                <c:pt idx="7">
                  <c:v>3.1645569620253167E-2</c:v>
                </c:pt>
                <c:pt idx="8">
                  <c:v>3.1645569620253167E-2</c:v>
                </c:pt>
                <c:pt idx="9">
                  <c:v>1.2658227848101267E-2</c:v>
                </c:pt>
                <c:pt idx="10">
                  <c:v>1.2658227848101267E-2</c:v>
                </c:pt>
                <c:pt idx="11">
                  <c:v>1.8987341772151899E-2</c:v>
                </c:pt>
                <c:pt idx="12">
                  <c:v>1.2658227848101267E-2</c:v>
                </c:pt>
                <c:pt idx="13">
                  <c:v>2.5316455696202535E-2</c:v>
                </c:pt>
                <c:pt idx="14">
                  <c:v>1.2658227848101267E-2</c:v>
                </c:pt>
                <c:pt idx="15">
                  <c:v>1.8987341772151899E-2</c:v>
                </c:pt>
                <c:pt idx="16">
                  <c:v>6.3291139240506337E-3</c:v>
                </c:pt>
                <c:pt idx="17">
                  <c:v>1.2658227848101267E-2</c:v>
                </c:pt>
                <c:pt idx="18">
                  <c:v>6.3291139240506337E-3</c:v>
                </c:pt>
                <c:pt idx="19">
                  <c:v>1.2658227848101267E-2</c:v>
                </c:pt>
                <c:pt idx="20">
                  <c:v>6.3291139240506337E-3</c:v>
                </c:pt>
                <c:pt idx="21">
                  <c:v>6.3291139240506333E-2</c:v>
                </c:pt>
                <c:pt idx="22">
                  <c:v>0.20253164556962028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F5-4BDB-AFBC-BE0C01D23343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Nainen (n=150)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Taul1!$A$2:$A$24</c:f>
              <c:strCache>
                <c:ptCount val="23"/>
                <c:pt idx="0">
                  <c:v>Sauna</c:v>
                </c:pt>
                <c:pt idx="1">
                  <c:v>Ulkosivu</c:v>
                </c:pt>
                <c:pt idx="2">
                  <c:v>Ulkokatto</c:v>
                </c:pt>
                <c:pt idx="3">
                  <c:v>Laituri</c:v>
                </c:pt>
                <c:pt idx="4">
                  <c:v>Terassi</c:v>
                </c:pt>
                <c:pt idx="5">
                  <c:v>Ulkohuussi</c:v>
                </c:pt>
                <c:pt idx="6">
                  <c:v>Sisäpinnat, esim seinät</c:v>
                </c:pt>
                <c:pt idx="7">
                  <c:v>Liiteri</c:v>
                </c:pt>
                <c:pt idx="8">
                  <c:v>Eristeet</c:v>
                </c:pt>
                <c:pt idx="9">
                  <c:v>Vaja</c:v>
                </c:pt>
                <c:pt idx="10">
                  <c:v>Keittiö</c:v>
                </c:pt>
                <c:pt idx="11">
                  <c:v>Terassi</c:v>
                </c:pt>
                <c:pt idx="12">
                  <c:v>Lattia (muu kuin kylpyhuone)</c:v>
                </c:pt>
                <c:pt idx="13">
                  <c:v>Grilli</c:v>
                </c:pt>
                <c:pt idx="14">
                  <c:v>Kaiteet</c:v>
                </c:pt>
                <c:pt idx="15">
                  <c:v>Kylpyhyuone</c:v>
                </c:pt>
                <c:pt idx="16">
                  <c:v>Portaat</c:v>
                </c:pt>
                <c:pt idx="17">
                  <c:v>Autokatos</c:v>
                </c:pt>
                <c:pt idx="18">
                  <c:v>Pitkospuut</c:v>
                </c:pt>
                <c:pt idx="19">
                  <c:v>Sisäkatto</c:v>
                </c:pt>
                <c:pt idx="20">
                  <c:v>Palju/poreamme</c:v>
                </c:pt>
                <c:pt idx="21">
                  <c:v>Muu, mikä?</c:v>
                </c:pt>
                <c:pt idx="22">
                  <c:v>En osaa sanoa</c:v>
                </c:pt>
              </c:strCache>
            </c:strRef>
          </c:cat>
          <c:val>
            <c:numRef>
              <c:f>Taul1!$D$2:$D$24</c:f>
              <c:numCache>
                <c:formatCode>0%</c:formatCode>
                <c:ptCount val="23"/>
                <c:pt idx="0">
                  <c:v>0.06</c:v>
                </c:pt>
                <c:pt idx="1">
                  <c:v>0.12</c:v>
                </c:pt>
                <c:pt idx="2">
                  <c:v>6.6666666666666666E-2</c:v>
                </c:pt>
                <c:pt idx="3">
                  <c:v>9.3333333333333338E-2</c:v>
                </c:pt>
                <c:pt idx="4">
                  <c:v>0.06</c:v>
                </c:pt>
                <c:pt idx="5">
                  <c:v>0.04</c:v>
                </c:pt>
                <c:pt idx="6">
                  <c:v>4.6666666666666669E-2</c:v>
                </c:pt>
                <c:pt idx="7">
                  <c:v>3.3333333333333333E-2</c:v>
                </c:pt>
                <c:pt idx="8">
                  <c:v>2.6666666666666665E-2</c:v>
                </c:pt>
                <c:pt idx="9">
                  <c:v>0.04</c:v>
                </c:pt>
                <c:pt idx="10">
                  <c:v>0.04</c:v>
                </c:pt>
                <c:pt idx="11">
                  <c:v>2.6666666666666665E-2</c:v>
                </c:pt>
                <c:pt idx="12">
                  <c:v>2.6666666666666665E-2</c:v>
                </c:pt>
                <c:pt idx="13">
                  <c:v>6.6666666666666662E-3</c:v>
                </c:pt>
                <c:pt idx="14">
                  <c:v>0.02</c:v>
                </c:pt>
                <c:pt idx="15">
                  <c:v>1.3333333333333332E-2</c:v>
                </c:pt>
                <c:pt idx="16">
                  <c:v>2.6666666666666665E-2</c:v>
                </c:pt>
                <c:pt idx="17">
                  <c:v>6.6666666666666662E-3</c:v>
                </c:pt>
                <c:pt idx="18">
                  <c:v>1.3333333333333332E-2</c:v>
                </c:pt>
                <c:pt idx="19">
                  <c:v>0</c:v>
                </c:pt>
                <c:pt idx="20">
                  <c:v>0</c:v>
                </c:pt>
                <c:pt idx="21">
                  <c:v>6.6666666666666666E-2</c:v>
                </c:pt>
                <c:pt idx="22">
                  <c:v>0.16666666666666669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F5-4BDB-AFBC-BE0C01D23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181183"/>
        <c:axId val="85181599"/>
      </c:barChart>
      <c:catAx>
        <c:axId val="8518118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599"/>
        <c:crosses val="autoZero"/>
        <c:auto val="1"/>
        <c:lblAlgn val="ctr"/>
        <c:lblOffset val="100"/>
        <c:noMultiLvlLbl val="0"/>
      </c:catAx>
      <c:valAx>
        <c:axId val="85181599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13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4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1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4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6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6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56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15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00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92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938" y="814601"/>
            <a:ext cx="10779760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Minkä remontointia olet tullut lykänneeksi pisimpään mökilläsi/vapaa-ajan asunnollasi, vaikka tiedät sen vaativan toimenpiteitä?</a:t>
            </a:r>
            <a:endParaRPr lang="en-GB" sz="800" b="1" kern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B2995777-92A4-923C-1E13-D4B749AD76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8015494"/>
              </p:ext>
            </p:extLst>
          </p:nvPr>
        </p:nvGraphicFramePr>
        <p:xfrm>
          <a:off x="538480" y="1290320"/>
          <a:ext cx="10779760" cy="527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436398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2024-06-14T07:14:23Z</dcterms:created>
  <dcterms:modified xsi:type="dcterms:W3CDTF">2024-06-14T07:16:21Z</dcterms:modified>
</cp:coreProperties>
</file>