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145706032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18FE98-9556-40BD-8BA3-8384D04E0FFA}" v="1" dt="2024-07-08T06:15:15.6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tala Satu" userId="ff35b7ed-affc-4bd3-9adb-9e13c62a365e" providerId="ADAL" clId="{C618FE98-9556-40BD-8BA3-8384D04E0FFA}"/>
    <pc:docChg chg="modSld">
      <pc:chgData name="Otala Satu" userId="ff35b7ed-affc-4bd3-9adb-9e13c62a365e" providerId="ADAL" clId="{C618FE98-9556-40BD-8BA3-8384D04E0FFA}" dt="2024-07-08T06:15:15.679" v="0" actId="5736"/>
      <pc:docMkLst>
        <pc:docMk/>
      </pc:docMkLst>
      <pc:sldChg chg="modSp">
        <pc:chgData name="Otala Satu" userId="ff35b7ed-affc-4bd3-9adb-9e13c62a365e" providerId="ADAL" clId="{C618FE98-9556-40BD-8BA3-8384D04E0FFA}" dt="2024-07-08T06:15:15.679" v="0" actId="5736"/>
        <pc:sldMkLst>
          <pc:docMk/>
          <pc:sldMk cId="2550917487" sldId="2145706032"/>
        </pc:sldMkLst>
        <pc:spChg chg="mod">
          <ac:chgData name="Otala Satu" userId="ff35b7ed-affc-4bd3-9adb-9e13c62a365e" providerId="ADAL" clId="{C618FE98-9556-40BD-8BA3-8384D04E0FFA}" dt="2024-07-08T06:15:15.679" v="0" actId="5736"/>
          <ac:spMkLst>
            <pc:docMk/>
            <pc:sldMk cId="2550917487" sldId="2145706032"/>
            <ac:spMk id="10" creationId="{5A8A4C9F-0D7E-7D45-A56C-2861C6081EA2}"/>
          </ac:spMkLst>
        </pc:spChg>
        <pc:graphicFrameChg chg="mod">
          <ac:chgData name="Otala Satu" userId="ff35b7ed-affc-4bd3-9adb-9e13c62a365e" providerId="ADAL" clId="{C618FE98-9556-40BD-8BA3-8384D04E0FFA}" dt="2024-07-08T06:15:15.679" v="0" actId="5736"/>
          <ac:graphicFrameMkLst>
            <pc:docMk/>
            <pc:sldMk cId="2550917487" sldId="2145706032"/>
            <ac:graphicFrameMk id="3" creationId="{1ABE22FC-070F-F03C-F2B0-18B419926A43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5 = Pidän niin paljon, että menen mieluusti muillekin remonttiavuksi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Sheet1!$B$1:$P$1</c:f>
              <c:strCache>
                <c:ptCount val="15"/>
                <c:pt idx="0">
                  <c:v>Total (n=1000)</c:v>
                </c:pt>
                <c:pt idx="1">
                  <c:v>Mies (n=505)</c:v>
                </c:pt>
                <c:pt idx="2">
                  <c:v>Nainen (n=493)</c:v>
                </c:pt>
                <c:pt idx="3">
                  <c:v>Ikäryhmä</c:v>
                </c:pt>
                <c:pt idx="4">
                  <c:v>18-29 vuotta (n=52)</c:v>
                </c:pt>
                <c:pt idx="5">
                  <c:v>30-39 vuotta (n=138)</c:v>
                </c:pt>
                <c:pt idx="6">
                  <c:v>40-49 vuotta (n=169)</c:v>
                </c:pt>
                <c:pt idx="7">
                  <c:v>50-59 vuotta (n=182)</c:v>
                </c:pt>
                <c:pt idx="8">
                  <c:v>60-69 vuotta (n=223)</c:v>
                </c:pt>
                <c:pt idx="9">
                  <c:v>70+ vuotta (n=236)</c:v>
                </c:pt>
                <c:pt idx="10">
                  <c:v>Alue</c:v>
                </c:pt>
                <c:pt idx="11">
                  <c:v>Itä - Östra län (n=96)</c:v>
                </c:pt>
                <c:pt idx="12">
                  <c:v>Etelä - Södra län (n=441)</c:v>
                </c:pt>
                <c:pt idx="13">
                  <c:v>Länsi - Västra län (n=349)</c:v>
                </c:pt>
                <c:pt idx="14">
                  <c:v>Oulun - Lapin - Uleåborgs län (n=114)</c:v>
                </c:pt>
              </c:strCache>
            </c:strRef>
          </c:cat>
          <c:val>
            <c:numRef>
              <c:f>Sheet1!$B$2:$P$2</c:f>
              <c:numCache>
                <c:formatCode>0%</c:formatCode>
                <c:ptCount val="15"/>
                <c:pt idx="0">
                  <c:v>0.08</c:v>
                </c:pt>
                <c:pt idx="1">
                  <c:v>0.10891089108910892</c:v>
                </c:pt>
                <c:pt idx="2">
                  <c:v>5.0709939148073022E-2</c:v>
                </c:pt>
                <c:pt idx="4">
                  <c:v>0.17307692307692307</c:v>
                </c:pt>
                <c:pt idx="5">
                  <c:v>7.9710144927536225E-2</c:v>
                </c:pt>
                <c:pt idx="6">
                  <c:v>5.9171597633136092E-2</c:v>
                </c:pt>
                <c:pt idx="7">
                  <c:v>7.1428571428571438E-2</c:v>
                </c:pt>
                <c:pt idx="8">
                  <c:v>8.9686098654708515E-2</c:v>
                </c:pt>
                <c:pt idx="9">
                  <c:v>7.2033898305084748E-2</c:v>
                </c:pt>
                <c:pt idx="11">
                  <c:v>9.375E-2</c:v>
                </c:pt>
                <c:pt idx="12">
                  <c:v>7.029478458049887E-2</c:v>
                </c:pt>
                <c:pt idx="13">
                  <c:v>8.3094555873925502E-2</c:v>
                </c:pt>
                <c:pt idx="14">
                  <c:v>9.6491228070175447E-2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3E-448D-B6D4-DF059277F256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Sheet1!$B$1:$P$1</c:f>
              <c:strCache>
                <c:ptCount val="15"/>
                <c:pt idx="0">
                  <c:v>Total (n=1000)</c:v>
                </c:pt>
                <c:pt idx="1">
                  <c:v>Mies (n=505)</c:v>
                </c:pt>
                <c:pt idx="2">
                  <c:v>Nainen (n=493)</c:v>
                </c:pt>
                <c:pt idx="3">
                  <c:v>Ikäryhmä</c:v>
                </c:pt>
                <c:pt idx="4">
                  <c:v>18-29 vuotta (n=52)</c:v>
                </c:pt>
                <c:pt idx="5">
                  <c:v>30-39 vuotta (n=138)</c:v>
                </c:pt>
                <c:pt idx="6">
                  <c:v>40-49 vuotta (n=169)</c:v>
                </c:pt>
                <c:pt idx="7">
                  <c:v>50-59 vuotta (n=182)</c:v>
                </c:pt>
                <c:pt idx="8">
                  <c:v>60-69 vuotta (n=223)</c:v>
                </c:pt>
                <c:pt idx="9">
                  <c:v>70+ vuotta (n=236)</c:v>
                </c:pt>
                <c:pt idx="10">
                  <c:v>Alue</c:v>
                </c:pt>
                <c:pt idx="11">
                  <c:v>Itä - Östra län (n=96)</c:v>
                </c:pt>
                <c:pt idx="12">
                  <c:v>Etelä - Södra län (n=441)</c:v>
                </c:pt>
                <c:pt idx="13">
                  <c:v>Länsi - Västra län (n=349)</c:v>
                </c:pt>
                <c:pt idx="14">
                  <c:v>Oulun - Lapin - Uleåborgs län (n=114)</c:v>
                </c:pt>
              </c:strCache>
            </c:strRef>
          </c:cat>
          <c:val>
            <c:numRef>
              <c:f>Sheet1!$B$3:$P$3</c:f>
              <c:numCache>
                <c:formatCode>0%</c:formatCode>
                <c:ptCount val="15"/>
                <c:pt idx="0">
                  <c:v>0.255</c:v>
                </c:pt>
                <c:pt idx="1">
                  <c:v>0.28712871287128716</c:v>
                </c:pt>
                <c:pt idx="2">
                  <c:v>0.2231237322515213</c:v>
                </c:pt>
                <c:pt idx="4">
                  <c:v>0.26923076923076922</c:v>
                </c:pt>
                <c:pt idx="5">
                  <c:v>0.2318840579710145</c:v>
                </c:pt>
                <c:pt idx="6">
                  <c:v>0.25443786982248523</c:v>
                </c:pt>
                <c:pt idx="7">
                  <c:v>0.24725274725274726</c:v>
                </c:pt>
                <c:pt idx="8">
                  <c:v>0.26905829596412556</c:v>
                </c:pt>
                <c:pt idx="9">
                  <c:v>0.25847457627118642</c:v>
                </c:pt>
                <c:pt idx="11">
                  <c:v>0.28125</c:v>
                </c:pt>
                <c:pt idx="12">
                  <c:v>0.24489795918367346</c:v>
                </c:pt>
                <c:pt idx="13">
                  <c:v>0.23495702005730659</c:v>
                </c:pt>
                <c:pt idx="14">
                  <c:v>0.33333333333333337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3E-448D-B6D4-DF059277F256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Sheet1!$B$1:$P$1</c:f>
              <c:strCache>
                <c:ptCount val="15"/>
                <c:pt idx="0">
                  <c:v>Total (n=1000)</c:v>
                </c:pt>
                <c:pt idx="1">
                  <c:v>Mies (n=505)</c:v>
                </c:pt>
                <c:pt idx="2">
                  <c:v>Nainen (n=493)</c:v>
                </c:pt>
                <c:pt idx="3">
                  <c:v>Ikäryhmä</c:v>
                </c:pt>
                <c:pt idx="4">
                  <c:v>18-29 vuotta (n=52)</c:v>
                </c:pt>
                <c:pt idx="5">
                  <c:v>30-39 vuotta (n=138)</c:v>
                </c:pt>
                <c:pt idx="6">
                  <c:v>40-49 vuotta (n=169)</c:v>
                </c:pt>
                <c:pt idx="7">
                  <c:v>50-59 vuotta (n=182)</c:v>
                </c:pt>
                <c:pt idx="8">
                  <c:v>60-69 vuotta (n=223)</c:v>
                </c:pt>
                <c:pt idx="9">
                  <c:v>70+ vuotta (n=236)</c:v>
                </c:pt>
                <c:pt idx="10">
                  <c:v>Alue</c:v>
                </c:pt>
                <c:pt idx="11">
                  <c:v>Itä - Östra län (n=96)</c:v>
                </c:pt>
                <c:pt idx="12">
                  <c:v>Etelä - Södra län (n=441)</c:v>
                </c:pt>
                <c:pt idx="13">
                  <c:v>Länsi - Västra län (n=349)</c:v>
                </c:pt>
                <c:pt idx="14">
                  <c:v>Oulun - Lapin - Uleåborgs län (n=114)</c:v>
                </c:pt>
              </c:strCache>
            </c:strRef>
          </c:cat>
          <c:val>
            <c:numRef>
              <c:f>Sheet1!$B$4:$P$4</c:f>
              <c:numCache>
                <c:formatCode>0%</c:formatCode>
                <c:ptCount val="15"/>
                <c:pt idx="0">
                  <c:v>0.317</c:v>
                </c:pt>
                <c:pt idx="1">
                  <c:v>0.33069306930693065</c:v>
                </c:pt>
                <c:pt idx="2">
                  <c:v>0.3042596348884381</c:v>
                </c:pt>
                <c:pt idx="4">
                  <c:v>0.40384615384615385</c:v>
                </c:pt>
                <c:pt idx="5">
                  <c:v>0.32608695652173914</c:v>
                </c:pt>
                <c:pt idx="6">
                  <c:v>0.28994082840236685</c:v>
                </c:pt>
                <c:pt idx="7">
                  <c:v>0.38461538461538458</c:v>
                </c:pt>
                <c:pt idx="8">
                  <c:v>0.31390134529147984</c:v>
                </c:pt>
                <c:pt idx="9">
                  <c:v>0.26271186440677963</c:v>
                </c:pt>
                <c:pt idx="11">
                  <c:v>0.29166666666666669</c:v>
                </c:pt>
                <c:pt idx="12">
                  <c:v>0.31292517006802723</c:v>
                </c:pt>
                <c:pt idx="13">
                  <c:v>0.34957020057306593</c:v>
                </c:pt>
                <c:pt idx="14">
                  <c:v>0.25438596491228066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53E-448D-B6D4-DF059277F256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Sheet1!$B$1:$P$1</c:f>
              <c:strCache>
                <c:ptCount val="15"/>
                <c:pt idx="0">
                  <c:v>Total (n=1000)</c:v>
                </c:pt>
                <c:pt idx="1">
                  <c:v>Mies (n=505)</c:v>
                </c:pt>
                <c:pt idx="2">
                  <c:v>Nainen (n=493)</c:v>
                </c:pt>
                <c:pt idx="3">
                  <c:v>Ikäryhmä</c:v>
                </c:pt>
                <c:pt idx="4">
                  <c:v>18-29 vuotta (n=52)</c:v>
                </c:pt>
                <c:pt idx="5">
                  <c:v>30-39 vuotta (n=138)</c:v>
                </c:pt>
                <c:pt idx="6">
                  <c:v>40-49 vuotta (n=169)</c:v>
                </c:pt>
                <c:pt idx="7">
                  <c:v>50-59 vuotta (n=182)</c:v>
                </c:pt>
                <c:pt idx="8">
                  <c:v>60-69 vuotta (n=223)</c:v>
                </c:pt>
                <c:pt idx="9">
                  <c:v>70+ vuotta (n=236)</c:v>
                </c:pt>
                <c:pt idx="10">
                  <c:v>Alue</c:v>
                </c:pt>
                <c:pt idx="11">
                  <c:v>Itä - Östra län (n=96)</c:v>
                </c:pt>
                <c:pt idx="12">
                  <c:v>Etelä - Södra län (n=441)</c:v>
                </c:pt>
                <c:pt idx="13">
                  <c:v>Länsi - Västra län (n=349)</c:v>
                </c:pt>
                <c:pt idx="14">
                  <c:v>Oulun - Lapin - Uleåborgs län (n=114)</c:v>
                </c:pt>
              </c:strCache>
            </c:strRef>
          </c:cat>
          <c:val>
            <c:numRef>
              <c:f>Sheet1!$B$5:$P$5</c:f>
              <c:numCache>
                <c:formatCode>0%</c:formatCode>
                <c:ptCount val="15"/>
                <c:pt idx="0">
                  <c:v>0.153</c:v>
                </c:pt>
                <c:pt idx="1">
                  <c:v>0.12871287128712872</c:v>
                </c:pt>
                <c:pt idx="2">
                  <c:v>0.17647058823529413</c:v>
                </c:pt>
                <c:pt idx="4">
                  <c:v>7.6923076923076927E-2</c:v>
                </c:pt>
                <c:pt idx="5">
                  <c:v>0.17391304347826086</c:v>
                </c:pt>
                <c:pt idx="6">
                  <c:v>0.15976331360946747</c:v>
                </c:pt>
                <c:pt idx="7">
                  <c:v>0.15384615384615385</c:v>
                </c:pt>
                <c:pt idx="8">
                  <c:v>0.12556053811659193</c:v>
                </c:pt>
                <c:pt idx="9">
                  <c:v>0.17796610169491525</c:v>
                </c:pt>
                <c:pt idx="11">
                  <c:v>0.13541666666666666</c:v>
                </c:pt>
                <c:pt idx="12">
                  <c:v>0.16780045351473924</c:v>
                </c:pt>
                <c:pt idx="13">
                  <c:v>0.14326647564469913</c:v>
                </c:pt>
                <c:pt idx="14">
                  <c:v>0.14035087719298245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53E-448D-B6D4-DF059277F256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1 = En pidä lainkaan, se on aina pakollinen paha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Sheet1!$B$1:$P$1</c:f>
              <c:strCache>
                <c:ptCount val="15"/>
                <c:pt idx="0">
                  <c:v>Total (n=1000)</c:v>
                </c:pt>
                <c:pt idx="1">
                  <c:v>Mies (n=505)</c:v>
                </c:pt>
                <c:pt idx="2">
                  <c:v>Nainen (n=493)</c:v>
                </c:pt>
                <c:pt idx="3">
                  <c:v>Ikäryhmä</c:v>
                </c:pt>
                <c:pt idx="4">
                  <c:v>18-29 vuotta (n=52)</c:v>
                </c:pt>
                <c:pt idx="5">
                  <c:v>30-39 vuotta (n=138)</c:v>
                </c:pt>
                <c:pt idx="6">
                  <c:v>40-49 vuotta (n=169)</c:v>
                </c:pt>
                <c:pt idx="7">
                  <c:v>50-59 vuotta (n=182)</c:v>
                </c:pt>
                <c:pt idx="8">
                  <c:v>60-69 vuotta (n=223)</c:v>
                </c:pt>
                <c:pt idx="9">
                  <c:v>70+ vuotta (n=236)</c:v>
                </c:pt>
                <c:pt idx="10">
                  <c:v>Alue</c:v>
                </c:pt>
                <c:pt idx="11">
                  <c:v>Itä - Östra län (n=96)</c:v>
                </c:pt>
                <c:pt idx="12">
                  <c:v>Etelä - Södra län (n=441)</c:v>
                </c:pt>
                <c:pt idx="13">
                  <c:v>Länsi - Västra län (n=349)</c:v>
                </c:pt>
                <c:pt idx="14">
                  <c:v>Oulun - Lapin - Uleåborgs län (n=114)</c:v>
                </c:pt>
              </c:strCache>
            </c:strRef>
          </c:cat>
          <c:val>
            <c:numRef>
              <c:f>Sheet1!$B$6:$P$6</c:f>
              <c:numCache>
                <c:formatCode>0%</c:formatCode>
                <c:ptCount val="15"/>
                <c:pt idx="0">
                  <c:v>0.19500000000000001</c:v>
                </c:pt>
                <c:pt idx="1">
                  <c:v>0.14455445544554457</c:v>
                </c:pt>
                <c:pt idx="2">
                  <c:v>0.24543610547667341</c:v>
                </c:pt>
                <c:pt idx="4">
                  <c:v>7.6923076923076927E-2</c:v>
                </c:pt>
                <c:pt idx="5">
                  <c:v>0.18840579710144925</c:v>
                </c:pt>
                <c:pt idx="6">
                  <c:v>0.23668639053254437</c:v>
                </c:pt>
                <c:pt idx="7">
                  <c:v>0.14285714285714288</c:v>
                </c:pt>
                <c:pt idx="8">
                  <c:v>0.20179372197309417</c:v>
                </c:pt>
                <c:pt idx="9">
                  <c:v>0.2288135593220339</c:v>
                </c:pt>
                <c:pt idx="11">
                  <c:v>0.19791666666666669</c:v>
                </c:pt>
                <c:pt idx="12">
                  <c:v>0.20408163265306123</c:v>
                </c:pt>
                <c:pt idx="13">
                  <c:v>0.18911174785100285</c:v>
                </c:pt>
                <c:pt idx="14">
                  <c:v>0.17543859649122809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53E-448D-B6D4-DF059277F25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581441120"/>
        <c:axId val="581434880"/>
      </c:barChart>
      <c:catAx>
        <c:axId val="58144112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81434880"/>
        <c:crosses val="autoZero"/>
        <c:auto val="1"/>
        <c:lblAlgn val="ctr"/>
        <c:lblOffset val="100"/>
        <c:tickLblSkip val="1"/>
        <c:noMultiLvlLbl val="0"/>
      </c:catAx>
      <c:valAx>
        <c:axId val="581434880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81441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Light">
    <p:bg>
      <p:bgPr>
        <a:solidFill>
          <a:srgbClr val="EC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68237672-EA13-4736-A70B-E52AB4AD066C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CB936AD-B99A-4CBD-8357-6A393A154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3375"/>
            <a:ext cx="11161263" cy="554400"/>
          </a:xfrm>
        </p:spPr>
        <p:txBody>
          <a:bodyPr>
            <a:noAutofit/>
          </a:bodyPr>
          <a:lstStyle>
            <a:lvl1pPr>
              <a:defRPr sz="3600" b="1"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36430A-BA34-4FAC-83B6-11BC4B1597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4799" y="1376362"/>
            <a:ext cx="7344915" cy="496887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3DEB8A-4828-4D9A-AF0C-2F546169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7BB508-743A-42C5-B38B-A739FC54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9AFA0120-57A0-4D2B-8C07-01264457CB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5938" y="900000"/>
            <a:ext cx="11160125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306C4F0D-570E-144F-89FC-79904D94991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77A363CC-69DE-6C14-EC0F-72E48223339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993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F370378E-20B2-49C0-9062-9FA13A68662D}"/>
              </a:ext>
            </a:extLst>
          </p:cNvPr>
          <p:cNvSpPr/>
          <p:nvPr userDrawn="1"/>
        </p:nvSpPr>
        <p:spPr>
          <a:xfrm>
            <a:off x="0" y="6282000"/>
            <a:ext cx="12192000" cy="57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E5360EE5-0E4F-4377-A2BA-38AF302A5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98C07D6D-4276-4168-B7C3-84DF9FD69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A8709AF2-4A84-1746-BCDB-2EFBA8547181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69AFFC5D-C8E5-E252-9FCE-2C92A1B5FFF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88312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 Columns - Light">
    <p:bg>
      <p:bgPr>
        <a:solidFill>
          <a:srgbClr val="EC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E3E24298-9316-4E0C-9387-1DC2E19E70A4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97C27B2-4FEE-47ED-A92A-A67D6E7C885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3375"/>
            <a:ext cx="11161263" cy="5544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2C25F49-53A1-42C8-9985-9D1722329AD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514800" y="1376363"/>
            <a:ext cx="5436738" cy="49688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  <a:endParaRPr lang="en-GB" noProof="0" dirty="0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D891BBFB-6267-41DB-9A60-917812BA173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40464" y="1376363"/>
            <a:ext cx="5435599" cy="49688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  <a:endParaRPr lang="en-GB" noProof="0" dirty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D88A4C00-97CE-4EDA-B5DA-6FF3C4FBD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4F730DB4-A374-494F-A0DE-CDAD89BA2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Pladsholder til tekst 9">
            <a:extLst>
              <a:ext uri="{FF2B5EF4-FFF2-40B4-BE49-F238E27FC236}">
                <a16:creationId xmlns:a16="http://schemas.microsoft.com/office/drawing/2014/main" id="{BF357DBA-D3B2-44DE-83CC-6A877F9CA3D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11161263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4A929200-6CCE-E54B-818D-43B5AAEA4C62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91BBF079-6145-26B8-0379-992CC4ABBF5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382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68237672-EA13-4736-A70B-E52AB4AD066C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CB936AD-B99A-4CBD-8357-6A393A154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4800"/>
            <a:ext cx="11161264" cy="55579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36430A-BA34-4FAC-83B6-11BC4B1597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5937" y="1376362"/>
            <a:ext cx="7343777" cy="4968875"/>
          </a:xfrm>
        </p:spPr>
        <p:txBody>
          <a:bodyPr/>
          <a:lstStyle>
            <a:lvl1pPr>
              <a:buClr>
                <a:schemeClr val="accent3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3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3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3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3DEB8A-4828-4D9A-AF0C-2F546169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7BB508-743A-42C5-B38B-A739FC54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9AFA0120-57A0-4D2B-8C07-01264457CB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798" y="900000"/>
            <a:ext cx="11161265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bg1"/>
                </a:solidFill>
                <a:latin typeface="+mn-lt"/>
                <a:ea typeface="Roboto Black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61BC83FF-D12E-0A44-A5B0-212F772CB57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33989D73-6FBD-3F25-589A-63595E011AA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981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no footer - Light">
    <p:bg>
      <p:bgPr>
        <a:solidFill>
          <a:srgbClr val="EC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B936AD-B99A-4CBD-8357-6A393A154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5938" y="334800"/>
            <a:ext cx="11160126" cy="5544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36430A-BA34-4FAC-83B6-11BC4B1597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4800" y="1376363"/>
            <a:ext cx="7344914" cy="49688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3DEB8A-4828-4D9A-AF0C-2F546169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7BB508-743A-42C5-B38B-A739FC54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Pladsholder til tekst 9">
            <a:extLst>
              <a:ext uri="{FF2B5EF4-FFF2-40B4-BE49-F238E27FC236}">
                <a16:creationId xmlns:a16="http://schemas.microsoft.com/office/drawing/2014/main" id="{E6A73C2E-1AF8-4116-9D76-444884C7875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11161264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5E9D9E7D-4E22-CD4E-A802-D4320CC6858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411DC65A-F348-4F8E-9611-95FAD485B23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086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no footer -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B936AD-B99A-4CBD-8357-6A393A154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3375"/>
            <a:ext cx="11161263" cy="554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36430A-BA34-4FAC-83B6-11BC4B1597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4799" y="1376363"/>
            <a:ext cx="7344915" cy="4968875"/>
          </a:xfrm>
        </p:spPr>
        <p:txBody>
          <a:bodyPr/>
          <a:lstStyle>
            <a:lvl1pPr>
              <a:buClr>
                <a:schemeClr val="accent3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3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3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3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3DEB8A-4828-4D9A-AF0C-2F546169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7BB508-743A-42C5-B38B-A739FC54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Pladsholder til tekst 9">
            <a:extLst>
              <a:ext uri="{FF2B5EF4-FFF2-40B4-BE49-F238E27FC236}">
                <a16:creationId xmlns:a16="http://schemas.microsoft.com/office/drawing/2014/main" id="{8BE76CBD-9977-4D86-9371-845298CD825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11161263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5E3E265B-5156-3D46-9F16-79FC47070B9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2F7BD98C-9615-3125-230C-2A5C9634AA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5" y="6551813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239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no footer -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B936AD-B99A-4CBD-8357-6A393A154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5938" y="334800"/>
            <a:ext cx="11160126" cy="5544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36430A-BA34-4FAC-83B6-11BC4B1597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4800" y="1376363"/>
            <a:ext cx="7344914" cy="49688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3DEB8A-4828-4D9A-AF0C-2F546169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7BB508-743A-42C5-B38B-A739FC54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Pladsholder til tekst 9">
            <a:extLst>
              <a:ext uri="{FF2B5EF4-FFF2-40B4-BE49-F238E27FC236}">
                <a16:creationId xmlns:a16="http://schemas.microsoft.com/office/drawing/2014/main" id="{E6A73C2E-1AF8-4116-9D76-444884C7875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11161263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573D0DFC-1749-E348-9711-4EDD621C8A2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D215003B-4278-DF87-B62C-19E3A300E9F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516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Image - Light">
    <p:bg>
      <p:bgPr>
        <a:solidFill>
          <a:srgbClr val="EC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F6425D13-9A1B-4760-9173-66541B3DE401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0DD5FC8-A4F2-4F9F-A6C1-F40DB3F38D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4800"/>
            <a:ext cx="5436738" cy="554400"/>
          </a:xfrm>
        </p:spPr>
        <p:txBody>
          <a:bodyPr anchor="t" anchorCtr="0">
            <a:noAutofit/>
          </a:bodyPr>
          <a:lstStyle>
            <a:lvl1pPr>
              <a:defRPr sz="3600"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5BDAB1EB-D25D-4C31-8262-45394195B7D8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6240464" y="0"/>
            <a:ext cx="5951536" cy="6453188"/>
          </a:xfrm>
        </p:spPr>
        <p:txBody>
          <a:bodyPr tIns="792000" anchor="ctr" anchorCtr="1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kuva</a:t>
            </a:r>
            <a:r>
              <a:rPr lang="en-GB" noProof="0" dirty="0"/>
              <a:t> </a:t>
            </a:r>
            <a:r>
              <a:rPr lang="en-GB" noProof="0" dirty="0" err="1"/>
              <a:t>klikkaamalla</a:t>
            </a:r>
            <a:endParaRPr lang="en-GB" noProof="0" dirty="0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835DAC81-9607-4A0D-87D2-0691ECE02B42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14800" y="1376362"/>
            <a:ext cx="5436738" cy="4968876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sisältöä</a:t>
            </a:r>
            <a:endParaRPr lang="en-GB" noProof="0" dirty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991B8CE7-A32F-4EDD-BFD1-8C82138D6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0440D71-0929-4526-89FF-11702F183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Pladsholder til tekst 9">
            <a:extLst>
              <a:ext uri="{FF2B5EF4-FFF2-40B4-BE49-F238E27FC236}">
                <a16:creationId xmlns:a16="http://schemas.microsoft.com/office/drawing/2014/main" id="{2DF67386-C449-4773-98FA-E90C87B008C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5436738" cy="223374"/>
          </a:xfrm>
        </p:spPr>
        <p:txBody>
          <a:bodyPr wrap="none" tIns="0" bIns="0" anchor="b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11D08EC3-0BF4-7D41-8473-3B923C8E65B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7644D04C-6B69-4CCE-5C24-A688D0A5BCE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017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Image -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F6425D13-9A1B-4760-9173-66541B3DE401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0DD5FC8-A4F2-4F9F-A6C1-F40DB3F38D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5938" y="334800"/>
            <a:ext cx="5435598" cy="554400"/>
          </a:xfrm>
        </p:spPr>
        <p:txBody>
          <a:bodyPr anchor="t" anchorCtr="0"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5BDAB1EB-D25D-4C31-8262-45394195B7D8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6240464" y="0"/>
            <a:ext cx="5951536" cy="6453188"/>
          </a:xfrm>
        </p:spPr>
        <p:txBody>
          <a:bodyPr tIns="792000" anchor="ctr" anchorCtr="1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kuva</a:t>
            </a:r>
            <a:r>
              <a:rPr lang="en-GB" noProof="0" dirty="0"/>
              <a:t> </a:t>
            </a:r>
            <a:r>
              <a:rPr lang="en-GB" noProof="0" dirty="0" err="1"/>
              <a:t>klikkaamalla</a:t>
            </a:r>
            <a:endParaRPr lang="en-GB" noProof="0" dirty="0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835DAC81-9607-4A0D-87D2-0691ECE02B42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15938" y="1376362"/>
            <a:ext cx="5435600" cy="496887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sisältöä</a:t>
            </a:r>
            <a:endParaRPr lang="en-GB" noProof="0" dirty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991B8CE7-A32F-4EDD-BFD1-8C82138D6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0440D71-0929-4526-89FF-11702F183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Pladsholder til tekst 9">
            <a:extLst>
              <a:ext uri="{FF2B5EF4-FFF2-40B4-BE49-F238E27FC236}">
                <a16:creationId xmlns:a16="http://schemas.microsoft.com/office/drawing/2014/main" id="{BCE6F837-5414-46BF-9E35-6246BCD0E48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5436738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A3A9DA1E-15E2-3C49-A713-FD436D3C4C3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9972DC83-D793-8EE3-EA5E-EF7B9F9A6A7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215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- Light">
    <p:bg>
      <p:bgPr>
        <a:solidFill>
          <a:srgbClr val="EC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2C9C8A44-FDC0-475D-BC2B-A15569175EA1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810521B-284B-4FCD-B0CF-87DE041A71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3375"/>
            <a:ext cx="11161263" cy="5544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61134C80-4B70-4DF5-93AC-7404914A0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C85BCBE9-3720-40B4-B714-4AC56DBAE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ED17D921-6C4C-48C2-B776-D1EB15D38A9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5938" y="900000"/>
            <a:ext cx="11160125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5C85A29B-84BF-6348-9955-2777AF0ADB1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4946117C-814D-B73E-AE52-E7AB0529F70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368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-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2C9C8A44-FDC0-475D-BC2B-A15569175EA1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810521B-284B-4FCD-B0CF-87DE041A71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3375"/>
            <a:ext cx="11161263" cy="554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61134C80-4B70-4DF5-93AC-7404914A0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C85BCBE9-3720-40B4-B714-4AC56DBAE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C929AE39-12FE-4540-9F1E-D0F3202A221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11161263" cy="223374"/>
          </a:xfrm>
        </p:spPr>
        <p:txBody>
          <a:bodyPr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3A35F8E9-3587-6542-B060-D7780ACDE5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84A1035B-64B4-8F80-6F28-D27975FB26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882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03DE7CDD-4E13-4511-B65A-EE22B43A1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333375"/>
            <a:ext cx="11160125" cy="554400"/>
          </a:xfrm>
          <a:prstGeom prst="rect">
            <a:avLst/>
          </a:prstGeom>
        </p:spPr>
        <p:txBody>
          <a:bodyPr vert="horz" wrap="none" lIns="0" tIns="45720" rIns="0" bIns="0" rtlCol="0" anchor="t" anchorCtr="0">
            <a:noAutofit/>
          </a:bodyPr>
          <a:lstStyle/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2682BF14-0D4A-49F1-8AEA-D894DF4A01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938" y="1377000"/>
            <a:ext cx="7343776" cy="496823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7C44E0A-3FB9-4561-823C-423DB7F20D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80000" y="6498478"/>
            <a:ext cx="8687888" cy="324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80427A0-90D3-458A-8BE7-2F653EFD53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15938" y="6498478"/>
            <a:ext cx="324000" cy="324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050" b="1">
                <a:solidFill>
                  <a:schemeClr val="accent3"/>
                </a:solidFill>
              </a:defRPr>
            </a:lvl1pPr>
          </a:lstStyle>
          <a:p>
            <a:fld id="{EA97C5ED-C1DE-4316-8FCE-7E084E7B171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9769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80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020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360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520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3840">
          <p15:clr>
            <a:srgbClr val="5ACBF0"/>
          </p15:clr>
        </p15:guide>
        <p15:guide id="3" pos="3749">
          <p15:clr>
            <a:srgbClr val="A4A3A4"/>
          </p15:clr>
        </p15:guide>
        <p15:guide id="4" pos="2547">
          <p15:clr>
            <a:srgbClr val="A4A3A4"/>
          </p15:clr>
        </p15:guide>
        <p15:guide id="7" pos="4951">
          <p15:clr>
            <a:srgbClr val="A4A3A4"/>
          </p15:clr>
        </p15:guide>
        <p15:guide id="8" pos="5133">
          <p15:clr>
            <a:srgbClr val="A4A3A4"/>
          </p15:clr>
        </p15:guide>
        <p15:guide id="11" pos="7355">
          <p15:clr>
            <a:srgbClr val="A4A3A4"/>
          </p15:clr>
        </p15:guide>
        <p15:guide id="12" pos="325">
          <p15:clr>
            <a:srgbClr val="A4A3A4"/>
          </p15:clr>
        </p15:guide>
        <p15:guide id="13" pos="6153">
          <p15:clr>
            <a:srgbClr val="A4A3A4"/>
          </p15:clr>
        </p15:guide>
        <p15:guide id="14" pos="6335">
          <p15:clr>
            <a:srgbClr val="A4A3A4"/>
          </p15:clr>
        </p15:guide>
        <p15:guide id="19" pos="2729">
          <p15:clr>
            <a:srgbClr val="A4A3A4"/>
          </p15:clr>
        </p15:guide>
        <p15:guide id="20" pos="3931">
          <p15:clr>
            <a:srgbClr val="A4A3A4"/>
          </p15:clr>
        </p15:guide>
        <p15:guide id="23" pos="1527">
          <p15:clr>
            <a:srgbClr val="A4A3A4"/>
          </p15:clr>
        </p15:guide>
        <p15:guide id="24" pos="1345">
          <p15:clr>
            <a:srgbClr val="A4A3A4"/>
          </p15:clr>
        </p15:guide>
        <p15:guide id="27" orient="horz" pos="210">
          <p15:clr>
            <a:srgbClr val="F26B43"/>
          </p15:clr>
        </p15:guide>
        <p15:guide id="28" orient="horz" pos="777">
          <p15:clr>
            <a:srgbClr val="F26B43"/>
          </p15:clr>
        </p15:guide>
        <p15:guide id="29" orient="horz" pos="867">
          <p15:clr>
            <a:srgbClr val="F26B43"/>
          </p15:clr>
        </p15:guide>
        <p15:guide id="31" orient="horz" pos="4065">
          <p15:clr>
            <a:srgbClr val="F26B43"/>
          </p15:clr>
        </p15:guide>
        <p15:guide id="32" orient="horz" pos="399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A8A4C9F-0D7E-7D45-A56C-2861C6081EA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11480" y="726628"/>
            <a:ext cx="7823960" cy="16948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i-FI" sz="1400" b="1" kern="200" dirty="0">
                <a:latin typeface="Arial" panose="020B0604020202020204" pitchFamily="34" charset="0"/>
                <a:cs typeface="Arial" panose="020B0604020202020204" pitchFamily="34" charset="0"/>
              </a:rPr>
              <a:t>Pidätkö remonttitöistä tai "nikkaroinnista", eli pienemmistä korjaus- ja ehostustöistä?</a:t>
            </a:r>
            <a:endParaRPr lang="en-GB" sz="1400" b="1" kern="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FI" dirty="0"/>
          </a:p>
        </p:txBody>
      </p:sp>
      <p:graphicFrame>
        <p:nvGraphicFramePr>
          <p:cNvPr id="3" name="Chart 3">
            <a:extLst>
              <a:ext uri="{FF2B5EF4-FFF2-40B4-BE49-F238E27FC236}">
                <a16:creationId xmlns:a16="http://schemas.microsoft.com/office/drawing/2014/main" id="{1ABE22FC-070F-F03C-F2B0-18B419926A4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42927129"/>
              </p:ext>
            </p:extLst>
          </p:nvPr>
        </p:nvGraphicFramePr>
        <p:xfrm>
          <a:off x="209550" y="1214632"/>
          <a:ext cx="11806741" cy="54264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50917487"/>
      </p:ext>
    </p:extLst>
  </p:cSld>
  <p:clrMapOvr>
    <a:masterClrMapping/>
  </p:clrMapOvr>
</p:sld>
</file>

<file path=ppt/theme/theme1.xml><?xml version="1.0" encoding="utf-8"?>
<a:theme xmlns:a="http://schemas.openxmlformats.org/drawingml/2006/main" name="Content layouts">
  <a:themeElements>
    <a:clrScheme name="STARK theme colours">
      <a:dk1>
        <a:sysClr val="windowText" lastClr="000000"/>
      </a:dk1>
      <a:lt1>
        <a:sysClr val="window" lastClr="FFFFFF"/>
      </a:lt1>
      <a:dk2>
        <a:srgbClr val="00326E"/>
      </a:dk2>
      <a:lt2>
        <a:srgbClr val="FDFEFD"/>
      </a:lt2>
      <a:accent1>
        <a:srgbClr val="00326E"/>
      </a:accent1>
      <a:accent2>
        <a:srgbClr val="B9BDD7"/>
      </a:accent2>
      <a:accent3>
        <a:srgbClr val="F5821E"/>
      </a:accent3>
      <a:accent4>
        <a:srgbClr val="F7AD64"/>
      </a:accent4>
      <a:accent5>
        <a:srgbClr val="0A5AC8"/>
      </a:accent5>
      <a:accent6>
        <a:srgbClr val="90BEEB"/>
      </a:accent6>
      <a:hlink>
        <a:srgbClr val="F5821E"/>
      </a:hlink>
      <a:folHlink>
        <a:srgbClr val="F5821E"/>
      </a:folHlink>
    </a:clrScheme>
    <a:fontScheme name="STARK theme fonts">
      <a:majorFont>
        <a:latin typeface="Roboto Condensed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rIns="0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P Esityspohja STARK_2023_FINAL.pptx" id="{20354C1E-C504-4968-9450-4B8522FBACDF}" vid="{49CE95FB-CA04-456F-841E-604F03687FC5}"/>
    </a:ext>
  </a:extLst>
</a:theme>
</file>

<file path=docMetadata/LabelInfo.xml><?xml version="1.0" encoding="utf-8"?>
<clbl:labelList xmlns:clbl="http://schemas.microsoft.com/office/2020/mipLabelMetadata">
  <clbl:label id="{2e114308-14ec-4d77-b610-490324fa1844}" enabled="0" method="" siteId="{2e114308-14ec-4d77-b610-490324fa1844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</Words>
  <Application>Microsoft Office PowerPoint</Application>
  <PresentationFormat>Laajakuva</PresentationFormat>
  <Paragraphs>1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Roboto</vt:lpstr>
      <vt:lpstr>Roboto Condensed</vt:lpstr>
      <vt:lpstr>Wingdings</vt:lpstr>
      <vt:lpstr>Content layouts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Otala Satu</dc:creator>
  <cp:lastModifiedBy>Otala Satu</cp:lastModifiedBy>
  <cp:revision>1</cp:revision>
  <dcterms:created xsi:type="dcterms:W3CDTF">2024-07-08T06:12:41Z</dcterms:created>
  <dcterms:modified xsi:type="dcterms:W3CDTF">2024-07-08T06:15:17Z</dcterms:modified>
</cp:coreProperties>
</file>