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4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7B0C54-2F90-45E1-AAAE-C8E337921838}" v="1" dt="2024-07-08T06:51:52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747B0C54-2F90-45E1-AAAE-C8E337921838}"/>
    <pc:docChg chg="modSld">
      <pc:chgData name="Otala Satu" userId="ff35b7ed-affc-4bd3-9adb-9e13c62a365e" providerId="ADAL" clId="{747B0C54-2F90-45E1-AAAE-C8E337921838}" dt="2024-07-08T06:51:52.212" v="0" actId="5736"/>
      <pc:docMkLst>
        <pc:docMk/>
      </pc:docMkLst>
      <pc:sldChg chg="modSp">
        <pc:chgData name="Otala Satu" userId="ff35b7ed-affc-4bd3-9adb-9e13c62a365e" providerId="ADAL" clId="{747B0C54-2F90-45E1-AAAE-C8E337921838}" dt="2024-07-08T06:51:52.212" v="0" actId="5736"/>
        <pc:sldMkLst>
          <pc:docMk/>
          <pc:sldMk cId="714339275" sldId="2145706041"/>
        </pc:sldMkLst>
        <pc:spChg chg="mod">
          <ac:chgData name="Otala Satu" userId="ff35b7ed-affc-4bd3-9adb-9e13c62a365e" providerId="ADAL" clId="{747B0C54-2F90-45E1-AAAE-C8E337921838}" dt="2024-07-08T06:51:52.212" v="0" actId="5736"/>
          <ac:spMkLst>
            <pc:docMk/>
            <pc:sldMk cId="714339275" sldId="2145706041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747B0C54-2F90-45E1-AAAE-C8E337921838}" dt="2024-07-08T06:51:52.212" v="0" actId="5736"/>
          <ac:graphicFrameMkLst>
            <pc:docMk/>
            <pc:sldMk cId="714339275" sldId="2145706041"/>
            <ac:graphicFrameMk id="4" creationId="{D162FC00-2CE5-D3CC-87B8-709E2E3901C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Kotona (n=991)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Alle 5 000 euroa</c:v>
                </c:pt>
                <c:pt idx="1">
                  <c:v>5 000-10 000 euroa</c:v>
                </c:pt>
                <c:pt idx="2">
                  <c:v>10 000-20 000 euroa</c:v>
                </c:pt>
                <c:pt idx="3">
                  <c:v>20 000-30 000 euroa</c:v>
                </c:pt>
                <c:pt idx="4">
                  <c:v>30 000 - 40 000 euroa</c:v>
                </c:pt>
                <c:pt idx="5">
                  <c:v>40 000 -50 000 euroa</c:v>
                </c:pt>
                <c:pt idx="6">
                  <c:v>Yli 50 000 euroa</c:v>
                </c:pt>
              </c:strCache>
            </c:strRef>
          </c:cat>
          <c:val>
            <c:numRef>
              <c:f>Taul1!$B$2:$B$8</c:f>
              <c:numCache>
                <c:formatCode>0%</c:formatCode>
                <c:ptCount val="7"/>
                <c:pt idx="0">
                  <c:v>0.26841574167507565</c:v>
                </c:pt>
                <c:pt idx="1">
                  <c:v>0.32593340060544906</c:v>
                </c:pt>
                <c:pt idx="2">
                  <c:v>0.24924318869828457</c:v>
                </c:pt>
                <c:pt idx="3">
                  <c:v>9.687184661957618E-2</c:v>
                </c:pt>
                <c:pt idx="4">
                  <c:v>3.3299697275479316E-2</c:v>
                </c:pt>
                <c:pt idx="5">
                  <c:v>1.311806256306761E-2</c:v>
                </c:pt>
                <c:pt idx="6">
                  <c:v>1.311806256306761E-2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A2-410B-A107-0B22699DCC31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Mökillä (n=309)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Taul1!$A$2:$A$8</c:f>
              <c:strCache>
                <c:ptCount val="7"/>
                <c:pt idx="0">
                  <c:v>Alle 5 000 euroa</c:v>
                </c:pt>
                <c:pt idx="1">
                  <c:v>5 000-10 000 euroa</c:v>
                </c:pt>
                <c:pt idx="2">
                  <c:v>10 000-20 000 euroa</c:v>
                </c:pt>
                <c:pt idx="3">
                  <c:v>20 000-30 000 euroa</c:v>
                </c:pt>
                <c:pt idx="4">
                  <c:v>30 000 - 40 000 euroa</c:v>
                </c:pt>
                <c:pt idx="5">
                  <c:v>40 000 -50 000 euroa</c:v>
                </c:pt>
                <c:pt idx="6">
                  <c:v>Yli 50 000 euroa</c:v>
                </c:pt>
              </c:strCache>
            </c:strRef>
          </c:cat>
          <c:val>
            <c:numRef>
              <c:f>Taul1!$C$2:$C$8</c:f>
              <c:numCache>
                <c:formatCode>0%</c:formatCode>
                <c:ptCount val="7"/>
                <c:pt idx="0">
                  <c:v>0.55663430420711979</c:v>
                </c:pt>
                <c:pt idx="1">
                  <c:v>0.26860841423948217</c:v>
                </c:pt>
                <c:pt idx="2">
                  <c:v>0.11003236245954692</c:v>
                </c:pt>
                <c:pt idx="3">
                  <c:v>3.5598705501618123E-2</c:v>
                </c:pt>
                <c:pt idx="4">
                  <c:v>9.7087378640776708E-3</c:v>
                </c:pt>
                <c:pt idx="5">
                  <c:v>3.2362459546925564E-3</c:v>
                </c:pt>
                <c:pt idx="6">
                  <c:v>1.6181229773462785E-2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A2-410B-A107-0B22699DCC3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92360657097460919"/>
          <c:w val="0.73777148078660759"/>
          <c:h val="6.148678336105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34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119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2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8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7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82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4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1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0506" y="653476"/>
            <a:ext cx="10490988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Mikä on maksimibudjetti omasta aloitteestasi tehdylle/teetetylle remontille (älä huomioi esimerkiksi kerrostaloyhtiön </a:t>
            </a:r>
          </a:p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"määräämiä" pakollisia remontteja):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D162FC00-2CE5-D3CC-87B8-709E2E3901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4662997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33927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2024-07-08T06:50:12Z</dcterms:created>
  <dcterms:modified xsi:type="dcterms:W3CDTF">2024-07-08T06:51:54Z</dcterms:modified>
</cp:coreProperties>
</file>