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4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Teen itse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Taul1!$B$1:$N$1</c:f>
              <c:strCache>
                <c:ptCount val="13"/>
                <c:pt idx="0">
                  <c:v>Sisäpinnat, esim. seinät</c:v>
                </c:pt>
                <c:pt idx="1">
                  <c:v>Terassi</c:v>
                </c:pt>
                <c:pt idx="2">
                  <c:v>Lattia (muu kuin kylpyhuone)</c:v>
                </c:pt>
                <c:pt idx="3">
                  <c:v>Sisäkatto</c:v>
                </c:pt>
                <c:pt idx="4">
                  <c:v>Ulkosivu</c:v>
                </c:pt>
                <c:pt idx="5">
                  <c:v>Sauna</c:v>
                </c:pt>
                <c:pt idx="6">
                  <c:v>Keittiö</c:v>
                </c:pt>
                <c:pt idx="7">
                  <c:v>Autotalli/ autokatos</c:v>
                </c:pt>
                <c:pt idx="8">
                  <c:v>Portaat</c:v>
                </c:pt>
                <c:pt idx="9">
                  <c:v>Eristeet</c:v>
                </c:pt>
                <c:pt idx="10">
                  <c:v>Kylpyhuone</c:v>
                </c:pt>
                <c:pt idx="11">
                  <c:v>Ulkokatto</c:v>
                </c:pt>
                <c:pt idx="12">
                  <c:v>Muu, mikä? (n=182)</c:v>
                </c:pt>
              </c:strCache>
            </c:strRef>
          </c:cat>
          <c:val>
            <c:numRef>
              <c:f>Taul1!$B$2:$N$2</c:f>
              <c:numCache>
                <c:formatCode>0%</c:formatCode>
                <c:ptCount val="13"/>
                <c:pt idx="0">
                  <c:v>0.67709384460141264</c:v>
                </c:pt>
                <c:pt idx="1">
                  <c:v>0.45307769929364278</c:v>
                </c:pt>
                <c:pt idx="2">
                  <c:v>0.42179616548940468</c:v>
                </c:pt>
                <c:pt idx="3">
                  <c:v>0.36528758829465191</c:v>
                </c:pt>
                <c:pt idx="4">
                  <c:v>0.29868819374369321</c:v>
                </c:pt>
                <c:pt idx="5">
                  <c:v>0.27850655903128152</c:v>
                </c:pt>
                <c:pt idx="6">
                  <c:v>0.24419778002018164</c:v>
                </c:pt>
                <c:pt idx="7">
                  <c:v>0.24318869828456105</c:v>
                </c:pt>
                <c:pt idx="8">
                  <c:v>0.23612512613521694</c:v>
                </c:pt>
                <c:pt idx="9">
                  <c:v>0.20080726538849647</c:v>
                </c:pt>
                <c:pt idx="10">
                  <c:v>0.12209889001009082</c:v>
                </c:pt>
                <c:pt idx="11">
                  <c:v>8.2744702320887986E-2</c:v>
                </c:pt>
                <c:pt idx="12">
                  <c:v>0.19780219780219782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B42-A397-1C13C48ABEA1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Teetän ammattilaisella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Taul1!$B$1:$N$1</c:f>
              <c:strCache>
                <c:ptCount val="13"/>
                <c:pt idx="0">
                  <c:v>Sisäpinnat, esim. seinät</c:v>
                </c:pt>
                <c:pt idx="1">
                  <c:v>Terassi</c:v>
                </c:pt>
                <c:pt idx="2">
                  <c:v>Lattia (muu kuin kylpyhuone)</c:v>
                </c:pt>
                <c:pt idx="3">
                  <c:v>Sisäkatto</c:v>
                </c:pt>
                <c:pt idx="4">
                  <c:v>Ulkosivu</c:v>
                </c:pt>
                <c:pt idx="5">
                  <c:v>Sauna</c:v>
                </c:pt>
                <c:pt idx="6">
                  <c:v>Keittiö</c:v>
                </c:pt>
                <c:pt idx="7">
                  <c:v>Autotalli/ autokatos</c:v>
                </c:pt>
                <c:pt idx="8">
                  <c:v>Portaat</c:v>
                </c:pt>
                <c:pt idx="9">
                  <c:v>Eristeet</c:v>
                </c:pt>
                <c:pt idx="10">
                  <c:v>Kylpyhuone</c:v>
                </c:pt>
                <c:pt idx="11">
                  <c:v>Ulkokatto</c:v>
                </c:pt>
                <c:pt idx="12">
                  <c:v>Muu, mikä? (n=182)</c:v>
                </c:pt>
              </c:strCache>
            </c:strRef>
          </c:cat>
          <c:val>
            <c:numRef>
              <c:f>Taul1!$B$3:$N$3</c:f>
              <c:numCache>
                <c:formatCode>0%</c:formatCode>
                <c:ptCount val="13"/>
                <c:pt idx="0">
                  <c:v>0.2472250252270434</c:v>
                </c:pt>
                <c:pt idx="1">
                  <c:v>0.26538849646821394</c:v>
                </c:pt>
                <c:pt idx="2">
                  <c:v>0.46619576185671036</c:v>
                </c:pt>
                <c:pt idx="3">
                  <c:v>0.3773965691220989</c:v>
                </c:pt>
                <c:pt idx="4">
                  <c:v>0.34611503531786075</c:v>
                </c:pt>
                <c:pt idx="5">
                  <c:v>0.47225025227043388</c:v>
                </c:pt>
                <c:pt idx="6">
                  <c:v>0.65287588294651866</c:v>
                </c:pt>
                <c:pt idx="7">
                  <c:v>0.29162462159434915</c:v>
                </c:pt>
                <c:pt idx="8">
                  <c:v>0.33703329969727547</c:v>
                </c:pt>
                <c:pt idx="9">
                  <c:v>0.52774974772956607</c:v>
                </c:pt>
                <c:pt idx="10">
                  <c:v>0.75580221997981833</c:v>
                </c:pt>
                <c:pt idx="11">
                  <c:v>0.56912209889001009</c:v>
                </c:pt>
                <c:pt idx="12">
                  <c:v>0.26923076923076922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70-4B42-A397-1C13C48ABEA1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Ei kosketa minua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Taul1!$B$1:$N$1</c:f>
              <c:strCache>
                <c:ptCount val="13"/>
                <c:pt idx="0">
                  <c:v>Sisäpinnat, esim. seinät</c:v>
                </c:pt>
                <c:pt idx="1">
                  <c:v>Terassi</c:v>
                </c:pt>
                <c:pt idx="2">
                  <c:v>Lattia (muu kuin kylpyhuone)</c:v>
                </c:pt>
                <c:pt idx="3">
                  <c:v>Sisäkatto</c:v>
                </c:pt>
                <c:pt idx="4">
                  <c:v>Ulkosivu</c:v>
                </c:pt>
                <c:pt idx="5">
                  <c:v>Sauna</c:v>
                </c:pt>
                <c:pt idx="6">
                  <c:v>Keittiö</c:v>
                </c:pt>
                <c:pt idx="7">
                  <c:v>Autotalli/ autokatos</c:v>
                </c:pt>
                <c:pt idx="8">
                  <c:v>Portaat</c:v>
                </c:pt>
                <c:pt idx="9">
                  <c:v>Eristeet</c:v>
                </c:pt>
                <c:pt idx="10">
                  <c:v>Kylpyhuone</c:v>
                </c:pt>
                <c:pt idx="11">
                  <c:v>Ulkokatto</c:v>
                </c:pt>
                <c:pt idx="12">
                  <c:v>Muu, mikä? (n=182)</c:v>
                </c:pt>
              </c:strCache>
            </c:strRef>
          </c:cat>
          <c:val>
            <c:numRef>
              <c:f>Taul1!$B$4:$N$4</c:f>
              <c:numCache>
                <c:formatCode>0%</c:formatCode>
                <c:ptCount val="13"/>
                <c:pt idx="0">
                  <c:v>7.5681130171543889E-2</c:v>
                </c:pt>
                <c:pt idx="1">
                  <c:v>0.28153380423814328</c:v>
                </c:pt>
                <c:pt idx="2">
                  <c:v>0.11200807265388496</c:v>
                </c:pt>
                <c:pt idx="3">
                  <c:v>0.25731584258324924</c:v>
                </c:pt>
                <c:pt idx="4">
                  <c:v>0.35519677093844598</c:v>
                </c:pt>
                <c:pt idx="5">
                  <c:v>0.24924318869828457</c:v>
                </c:pt>
                <c:pt idx="6">
                  <c:v>0.10292633703329969</c:v>
                </c:pt>
                <c:pt idx="7">
                  <c:v>0.46518668012108982</c:v>
                </c:pt>
                <c:pt idx="8">
                  <c:v>0.42684157416750756</c:v>
                </c:pt>
                <c:pt idx="9">
                  <c:v>0.27144298688193741</c:v>
                </c:pt>
                <c:pt idx="10">
                  <c:v>0.12209889001009082</c:v>
                </c:pt>
                <c:pt idx="11">
                  <c:v>0.34813319878910193</c:v>
                </c:pt>
                <c:pt idx="12">
                  <c:v>0.53296703296703296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70-4B42-A397-1C13C48ABE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tickLblSkip val="1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85404222454103373"/>
          <c:w val="0.73777148078660759"/>
          <c:h val="0.13105112979462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87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212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6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75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87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7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97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3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08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Mitkä remontit/korjaukset kotonasi teet itse ja mitkä teetät ammattilaisella? (n=991)</a:t>
            </a: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32D136F7-B8C0-70E0-1D91-55E0AC3745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9123533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0702447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Satu Otala</dc:creator>
  <cp:lastModifiedBy>Satu Otala</cp:lastModifiedBy>
  <cp:revision>1</cp:revision>
  <dcterms:created xsi:type="dcterms:W3CDTF">2024-10-09T14:09:29Z</dcterms:created>
  <dcterms:modified xsi:type="dcterms:W3CDTF">2024-10-09T14:11:29Z</dcterms:modified>
</cp:coreProperties>
</file>