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  <p:sldMasterId id="2147483834" r:id="rId9"/>
  </p:sldMasterIdLst>
  <p:notesMasterIdLst>
    <p:notesMasterId r:id="rId20"/>
  </p:notesMasterIdLst>
  <p:handoutMasterIdLst>
    <p:handoutMasterId r:id="rId21"/>
  </p:handoutMasterIdLst>
  <p:sldIdLst>
    <p:sldId id="267" r:id="rId10"/>
    <p:sldId id="277" r:id="rId11"/>
    <p:sldId id="278" r:id="rId12"/>
    <p:sldId id="279" r:id="rId13"/>
    <p:sldId id="283" r:id="rId14"/>
    <p:sldId id="284" r:id="rId15"/>
    <p:sldId id="280" r:id="rId16"/>
    <p:sldId id="281" r:id="rId17"/>
    <p:sldId id="282" r:id="rId18"/>
    <p:sldId id="285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yrityksellänne liiketoimintaa Venäjällä?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A-4ADA-B965-B3FDB3D0F814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A-4ADA-B965-B3FDB3D0F814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A-4ADA-B965-B3FDB3D0F81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Venäjän markkinoilta kesken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</c:v>
                </c:pt>
                <c:pt idx="1">
                  <c:v>0.978494623655914</c:v>
                </c:pt>
                <c:pt idx="2">
                  <c:v>2.1505376344086023E-2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9A-4ADA-B965-B3FDB3D0F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kohdannut Venäjän vastaisten pakotteiden kiertämisyrityksiä?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1F-41B9-A634-0034C184A4A9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1F-41B9-A634-0034C184A4A9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1F-41B9-A634-0034C184A4A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0.32258064516129031</c:v>
                </c:pt>
                <c:pt idx="1">
                  <c:v>0.61290322580645162</c:v>
                </c:pt>
                <c:pt idx="2">
                  <c:v>6.4516129032258063E-2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1F-41B9-A634-0034C184A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maalis.22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E807FCFA-27A2-49ED-85A9-B7A260C60A39}" type="VALUE">
                      <a:rPr lang="en-US" smtClean="0"/>
                      <a:pPr/>
                      <a:t>[ARVO]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E9-4D95-BA51-F0346BBE40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kesken</c:v>
                </c:pt>
              </c:strCache>
            </c:strRef>
          </c:cat>
          <c:val>
            <c:numRef>
              <c:f>Taul1!$B$2:$B$4</c:f>
              <c:numCache>
                <c:formatCode>0.00%</c:formatCode>
                <c:ptCount val="3"/>
                <c:pt idx="0">
                  <c:v>0.78400000000000003</c:v>
                </c:pt>
                <c:pt idx="1">
                  <c:v>0.216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9-4D95-BA51-F0346BBE405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helmi.23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kesken</c:v>
                </c:pt>
              </c:strCache>
            </c:strRef>
          </c:cat>
          <c:val>
            <c:numRef>
              <c:f>Taul1!$C$2:$C$4</c:f>
              <c:numCache>
                <c:formatCode>0.00%</c:formatCode>
                <c:ptCount val="3"/>
                <c:pt idx="0">
                  <c:v>6.0999999999999999E-2</c:v>
                </c:pt>
                <c:pt idx="1">
                  <c:v>0.80900000000000005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9-4D95-BA51-F0346BBE4050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touko.24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Vetäytymisprosessi kesken</c:v>
                </c:pt>
              </c:strCache>
            </c:strRef>
          </c:cat>
          <c:val>
            <c:numRef>
              <c:f>Taul1!$D$2:$D$4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0.97799999999999998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E9-4D95-BA51-F0346BBE4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25568"/>
        <c:axId val="616826048"/>
      </c:barChart>
      <c:catAx>
        <c:axId val="61682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6826048"/>
        <c:crosses val="autoZero"/>
        <c:auto val="1"/>
        <c:lblAlgn val="ctr"/>
        <c:lblOffset val="100"/>
        <c:noMultiLvlLbl val="0"/>
      </c:catAx>
      <c:valAx>
        <c:axId val="61682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682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99-4525-8DC1-586114D62C28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99-4525-8DC1-586114D62C28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99-4525-8DC1-586114D62C28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99-4525-8DC1-586114D62C2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0.10752688172043011</c:v>
                </c:pt>
                <c:pt idx="1">
                  <c:v>0.23655913978494625</c:v>
                </c:pt>
                <c:pt idx="2">
                  <c:v>0.25806451612903225</c:v>
                </c:pt>
                <c:pt idx="3">
                  <c:v>0.39784946236559138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99-4525-8DC1-586114D62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92536192558447E-2"/>
          <c:y val="1.236046856010703E-2"/>
          <c:w val="0.91750746380744153"/>
          <c:h val="0.5564208462269064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FC-4391-89F4-5BF2ED813248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BFC-4391-89F4-5BF2ED813248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BFC-4391-89F4-5BF2ED813248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BFC-4391-89F4-5BF2ED813248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BFC-4391-89F4-5BF2ED813248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BFC-4391-89F4-5BF2ED813248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BFC-4391-89F4-5BF2ED813248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BFC-4391-89F4-5BF2ED813248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BFC-4391-89F4-5BF2ED813248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BFC-4391-89F4-5BF2ED813248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BFC-4391-89F4-5BF2ED813248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BFC-4391-89F4-5BF2ED813248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BFC-4391-89F4-5BF2ED813248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BFC-4391-89F4-5BF2ED813248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BFC-4391-89F4-5BF2ED813248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BFC-4391-89F4-5BF2ED813248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BFC-4391-89F4-5BF2ED813248}"/>
              </c:ext>
            </c:extLst>
          </c:dPt>
          <c:dPt>
            <c:idx val="17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BFC-4391-89F4-5BF2ED813248}"/>
              </c:ext>
            </c:extLst>
          </c:dPt>
          <c:dPt>
            <c:idx val="18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BFC-4391-89F4-5BF2ED8132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0.22826086956521738</c:v>
                </c:pt>
                <c:pt idx="1">
                  <c:v>9.7826086956521743E-2</c:v>
                </c:pt>
                <c:pt idx="2">
                  <c:v>0</c:v>
                </c:pt>
                <c:pt idx="3">
                  <c:v>5.434782608695652E-2</c:v>
                </c:pt>
                <c:pt idx="4">
                  <c:v>0.19565217391304349</c:v>
                </c:pt>
                <c:pt idx="5">
                  <c:v>6.5217391304347824E-2</c:v>
                </c:pt>
                <c:pt idx="6">
                  <c:v>1.0869565217391304E-2</c:v>
                </c:pt>
                <c:pt idx="7">
                  <c:v>1.0869565217391304E-2</c:v>
                </c:pt>
                <c:pt idx="8">
                  <c:v>6.5217391304347824E-2</c:v>
                </c:pt>
                <c:pt idx="9">
                  <c:v>4.3478260869565216E-2</c:v>
                </c:pt>
                <c:pt idx="10">
                  <c:v>5.434782608695652E-2</c:v>
                </c:pt>
                <c:pt idx="11">
                  <c:v>3.2608695652173912E-2</c:v>
                </c:pt>
                <c:pt idx="12">
                  <c:v>3.2608695652173912E-2</c:v>
                </c:pt>
                <c:pt idx="13">
                  <c:v>2.1739130434782608E-2</c:v>
                </c:pt>
                <c:pt idx="14">
                  <c:v>0</c:v>
                </c:pt>
                <c:pt idx="15">
                  <c:v>1.0869565217391304E-2</c:v>
                </c:pt>
                <c:pt idx="16">
                  <c:v>1.0869565217391304E-2</c:v>
                </c:pt>
                <c:pt idx="17">
                  <c:v>1.0869565217391304E-2</c:v>
                </c:pt>
                <c:pt idx="18">
                  <c:v>5.434782608695652E-2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BFC-4391-89F4-5BF2ED813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C1-4644-BEC7-25DE83C63773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C1-4644-BEC7-25DE83C63773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C1-4644-BEC7-25DE83C63773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5C1-4644-BEC7-25DE83C6377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0.10752688172043011</c:v>
                </c:pt>
                <c:pt idx="1">
                  <c:v>0.29032258064516131</c:v>
                </c:pt>
                <c:pt idx="2">
                  <c:v>0.27956989247311825</c:v>
                </c:pt>
                <c:pt idx="3">
                  <c:v>0.32258064516129031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C1-4644-BEC7-25DE83C63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Päämarkkina-alueet (valitse tärkeimmät kohdemarkkinat)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F-4869-ADC9-D9BB9FA58B55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DF-4869-ADC9-D9BB9FA58B55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DF-4869-ADC9-D9BB9FA58B55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DF-4869-ADC9-D9BB9FA58B55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DF-4869-ADC9-D9BB9FA58B55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DF-4869-ADC9-D9BB9FA58B55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DF-4869-ADC9-D9BB9FA58B55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DF-4869-ADC9-D9BB9FA58B55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DF-4869-ADC9-D9BB9FA58B55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DF-4869-ADC9-D9BB9FA58B55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DF-4869-ADC9-D9BB9FA58B55}"/>
              </c:ext>
            </c:extLst>
          </c:dPt>
          <c:dPt>
            <c:idx val="11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DF-4869-ADC9-D9BB9FA58B55}"/>
              </c:ext>
            </c:extLst>
          </c:dPt>
          <c:dPt>
            <c:idx val="12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DDF-4869-ADC9-D9BB9FA58B55}"/>
              </c:ext>
            </c:extLst>
          </c:dPt>
          <c:dPt>
            <c:idx val="13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DDF-4869-ADC9-D9BB9FA58B55}"/>
              </c:ext>
            </c:extLst>
          </c:dPt>
          <c:dPt>
            <c:idx val="14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EDDF-4869-ADC9-D9BB9FA58B55}"/>
              </c:ext>
            </c:extLst>
          </c:dPt>
          <c:dPt>
            <c:idx val="15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DDF-4869-ADC9-D9BB9FA58B55}"/>
              </c:ext>
            </c:extLst>
          </c:dPt>
          <c:dPt>
            <c:idx val="16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DDF-4869-ADC9-D9BB9FA58B5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Pohjoismaat</c:v>
                </c:pt>
                <c:pt idx="1">
                  <c:v>Saksa</c:v>
                </c:pt>
                <c:pt idx="2">
                  <c:v>Iso-Britannia</c:v>
                </c:pt>
                <c:pt idx="3">
                  <c:v>Ranska</c:v>
                </c:pt>
                <c:pt idx="4">
                  <c:v>Espanja</c:v>
                </c:pt>
                <c:pt idx="5">
                  <c:v>Italia</c:v>
                </c:pt>
                <c:pt idx="6">
                  <c:v>Muu Eurooppa</c:v>
                </c:pt>
                <c:pt idx="7">
                  <c:v>Kiina</c:v>
                </c:pt>
                <c:pt idx="8">
                  <c:v>Intia</c:v>
                </c:pt>
                <c:pt idx="9">
                  <c:v>Keski-Aasia (Kazakstan, Uzbekistan, Kirgisia, Tadzikistan, Turkmenistan)</c:v>
                </c:pt>
                <c:pt idx="10">
                  <c:v>Muu Aasia</c:v>
                </c:pt>
                <c:pt idx="11">
                  <c:v>Pohjois-Amerikka</c:v>
                </c:pt>
                <c:pt idx="12">
                  <c:v>Latinalainen Amerikka</c:v>
                </c:pt>
                <c:pt idx="13">
                  <c:v>Afrikka</c:v>
                </c:pt>
                <c:pt idx="14">
                  <c:v>Australia</c:v>
                </c:pt>
                <c:pt idx="15">
                  <c:v>Arabimaat ja Lähi-Itä</c:v>
                </c:pt>
                <c:pt idx="16">
                  <c:v>Venäjä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0.74193548387096775</c:v>
                </c:pt>
                <c:pt idx="1">
                  <c:v>0.54838709677419351</c:v>
                </c:pt>
                <c:pt idx="2">
                  <c:v>0.35483870967741937</c:v>
                </c:pt>
                <c:pt idx="3">
                  <c:v>0.4731182795698925</c:v>
                </c:pt>
                <c:pt idx="4">
                  <c:v>0.24731182795698925</c:v>
                </c:pt>
                <c:pt idx="5">
                  <c:v>0.21505376344086022</c:v>
                </c:pt>
                <c:pt idx="6">
                  <c:v>0.4731182795698925</c:v>
                </c:pt>
                <c:pt idx="7">
                  <c:v>0.26881720430107525</c:v>
                </c:pt>
                <c:pt idx="8">
                  <c:v>0.16129032258064516</c:v>
                </c:pt>
                <c:pt idx="9">
                  <c:v>6.4516129032258063E-2</c:v>
                </c:pt>
                <c:pt idx="10">
                  <c:v>0.22580645161290322</c:v>
                </c:pt>
                <c:pt idx="11">
                  <c:v>0.44086021505376344</c:v>
                </c:pt>
                <c:pt idx="12">
                  <c:v>0.19354838709677419</c:v>
                </c:pt>
                <c:pt idx="13">
                  <c:v>0.11827956989247312</c:v>
                </c:pt>
                <c:pt idx="14">
                  <c:v>0.15053763440860216</c:v>
                </c:pt>
                <c:pt idx="15">
                  <c:v>0.20430107526881722</c:v>
                </c:pt>
                <c:pt idx="16">
                  <c:v>2.1505376344086023E-2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DDF-4869-ADC9-D9BB9FA58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4.6.2024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5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4.6.2024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4.6.2024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4.6.2024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4.6.2024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4.6.2024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4.6.2024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E5AB0A2-A25E-4043-A46E-A9CA4FBD7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A5D2-D68A-4A66-AE72-43EBAABD802B}" type="datetimeFigureOut">
              <a:rPr lang="fi-FI" smtClean="0"/>
              <a:t>4.6.2024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2EB94C0-3792-4862-BBB6-2763C937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D5BFA4-030D-40A2-93EE-3FC7AB08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B303F84-82A0-4615-B07A-3C78721E1B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4383" y="2826600"/>
            <a:ext cx="2943225" cy="107632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3808008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454667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4177340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4.6.2024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4.6.2024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4.6.2024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4.6.2024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A9A917-2756-4B1C-B5A2-6E76E0EB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E947D9-D7F5-4E2E-BC0F-C46013278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D6F238-1512-49AC-800B-A41D62D8E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A5D2-D68A-4A66-AE72-43EBAABD802B}" type="datetimeFigureOut">
              <a:rPr lang="fi-FI" smtClean="0"/>
              <a:t>4.6.2024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3B8269-62FA-4826-90E8-DA20573F0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647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CD21E-2718-48C9-A31C-AA8C583EB0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43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28.-31.5.2024</a:t>
            </a:r>
          </a:p>
          <a:p>
            <a:r>
              <a:rPr lang="fi-FI" dirty="0"/>
              <a:t>N=93</a:t>
            </a:r>
          </a:p>
        </p:txBody>
      </p:sp>
    </p:spTree>
    <p:extLst>
      <p:ext uri="{BB962C8B-B14F-4D97-AF65-F5344CB8AC3E}">
        <p14:creationId xmlns:p14="http://schemas.microsoft.com/office/powerpoint/2010/main" val="215069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15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4D1B33-01D5-38E0-64A4-EEA264A4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Onko </a:t>
            </a:r>
            <a:r>
              <a:rPr lang="en-US" sz="3600" dirty="0" err="1"/>
              <a:t>yrityksellänne</a:t>
            </a:r>
            <a:r>
              <a:rPr lang="en-US" sz="3600" dirty="0"/>
              <a:t> </a:t>
            </a:r>
            <a:r>
              <a:rPr lang="en-US" sz="3600" dirty="0" err="1"/>
              <a:t>liiketoimintaa</a:t>
            </a:r>
            <a:r>
              <a:rPr lang="en-US" sz="3600" dirty="0"/>
              <a:t> </a:t>
            </a:r>
            <a:r>
              <a:rPr lang="en-US" sz="3600" dirty="0" err="1"/>
              <a:t>Venäjällä</a:t>
            </a:r>
            <a:r>
              <a:rPr lang="en-US" sz="3600" dirty="0"/>
              <a:t>?</a:t>
            </a:r>
            <a:endParaRPr lang="fi-FI" sz="3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2C0359-55B3-E9F7-E75B-6358B306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96C113B9-AF71-3392-8EA1-5F2C124F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35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B2460-9F22-0EC0-467C-C45DC3FA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Onko </a:t>
            </a:r>
            <a:r>
              <a:rPr lang="en-US" sz="3200" dirty="0" err="1"/>
              <a:t>yrityksenne</a:t>
            </a:r>
            <a:r>
              <a:rPr lang="en-US" sz="3200" dirty="0"/>
              <a:t> </a:t>
            </a:r>
            <a:r>
              <a:rPr lang="en-US" sz="3200" dirty="0" err="1"/>
              <a:t>kohdannut</a:t>
            </a:r>
            <a:r>
              <a:rPr lang="en-US" sz="3200" dirty="0"/>
              <a:t> </a:t>
            </a:r>
            <a:r>
              <a:rPr lang="en-US" sz="3200" dirty="0" err="1"/>
              <a:t>Venäjän</a:t>
            </a:r>
            <a:r>
              <a:rPr lang="en-US" sz="3200" dirty="0"/>
              <a:t> </a:t>
            </a:r>
            <a:r>
              <a:rPr lang="en-US" sz="3200" dirty="0" err="1"/>
              <a:t>vastaisten</a:t>
            </a:r>
            <a:r>
              <a:rPr lang="en-US" sz="3200" dirty="0"/>
              <a:t> </a:t>
            </a:r>
            <a:r>
              <a:rPr lang="en-US" sz="3200" dirty="0" err="1"/>
              <a:t>pakotteiden</a:t>
            </a:r>
            <a:r>
              <a:rPr lang="en-US" sz="3200" dirty="0"/>
              <a:t> </a:t>
            </a:r>
            <a:r>
              <a:rPr lang="en-US" sz="3200" dirty="0" err="1"/>
              <a:t>kiertämisyrityksiä</a:t>
            </a:r>
            <a:r>
              <a:rPr lang="en-US" sz="3200" dirty="0"/>
              <a:t>?</a:t>
            </a:r>
            <a:endParaRPr lang="fi-FI" sz="32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53FF3A-8328-073D-6D86-F0E4AAE6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1818029-9265-FDDB-FAE8-3BDC6EF061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12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5B1572-C105-4842-0C0E-9DDD5755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Onko yrityksellänne liiketoimintaa Venäjällä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83D8C15-11EC-FA7C-2E89-F9A231A82C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8FE9812-EEDB-5FED-DEAB-079D10AB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51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27FBE5-E642-85D6-12C7-9A315F0E07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611220C6-05CD-D5D3-A05E-160D2C0F1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C106849-94CC-3A71-5537-65D14D6A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8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32B856-AEEA-1FB9-A26B-76598C99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Vuosiliikevaihto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1410D8B-2747-15BC-0CC8-C2F34AC4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354F0E2-6D52-F747-4F48-A7559FE63A4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9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2F09E8-8058-70B2-F09F-E73AA28B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Toimiala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E8006E-C767-8AF7-89D8-D97A5C35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8E7010DA-14FE-7910-A82D-7B1421BBDF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040" y="1825625"/>
          <a:ext cx="1058608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600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20DC6C-993C-0AA8-31EA-38C32698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Henkilöstömäärä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D862A1-C7B4-15AF-2DB1-FB5FCE5E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18E3EE7F-A588-23E1-94EE-BEA667635F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795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323E49-6A6E-76C4-5B90-466539C4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Päämarkkina-alueet</a:t>
            </a:r>
            <a:r>
              <a:rPr lang="en-US" sz="4000" dirty="0"/>
              <a:t> (</a:t>
            </a:r>
            <a:r>
              <a:rPr lang="en-US" sz="4000" dirty="0" err="1"/>
              <a:t>valitse</a:t>
            </a:r>
            <a:r>
              <a:rPr lang="en-US" sz="4000" dirty="0"/>
              <a:t> </a:t>
            </a:r>
            <a:r>
              <a:rPr lang="en-US" sz="4000" dirty="0" err="1"/>
              <a:t>tärkeimmät</a:t>
            </a:r>
            <a:r>
              <a:rPr lang="en-US" sz="4000" dirty="0"/>
              <a:t> </a:t>
            </a:r>
            <a:r>
              <a:rPr lang="en-US" sz="4000" dirty="0" err="1"/>
              <a:t>kohdemarkkinat</a:t>
            </a:r>
            <a:r>
              <a:rPr lang="en-US" sz="4000" dirty="0"/>
              <a:t>)</a:t>
            </a:r>
            <a:endParaRPr lang="fi-FI" sz="4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095A152-1AA5-2BCE-20FE-8B5B47ED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5" name="Cont1">
            <a:extLst>
              <a:ext uri="{FF2B5EF4-FFF2-40B4-BE49-F238E27FC236}">
                <a16:creationId xmlns:a16="http://schemas.microsoft.com/office/drawing/2014/main" id="{26B9BE44-CAD1-7D0C-3413-426C8FD325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789704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Valkoine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7E5AF0F-C11C-4A1B-9549-5010EFB857FE}" vid="{0DD8FDD6-907E-4D4E-ABFE-AA4628F266BD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4</TotalTime>
  <Words>50</Words>
  <Application>Microsoft Office PowerPoint</Application>
  <PresentationFormat>Laajakuva</PresentationFormat>
  <Paragraphs>26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Valkoinen pohja</vt:lpstr>
      <vt:lpstr>Vientijohtajakysely</vt:lpstr>
      <vt:lpstr>Onko yrityksellänne liiketoimintaa Venäjällä?</vt:lpstr>
      <vt:lpstr>Onko yrityksenne kohdannut Venäjän vastaisten pakotteiden kiertämisyrityksiä?</vt:lpstr>
      <vt:lpstr>Onko yrityksellänne liiketoimintaa Venäjällä</vt:lpstr>
      <vt:lpstr>Taustatiedot</vt:lpstr>
      <vt:lpstr>Vuosiliikevaihto</vt:lpstr>
      <vt:lpstr>Toimiala</vt:lpstr>
      <vt:lpstr>Henkilöstömäärä</vt:lpstr>
      <vt:lpstr>Päämarkkina-alueet (valitse tärkeimmät kohdemarkkinat)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Vientijohtajakysely</dc:title>
  <dc:creator>Pauliina Pulkkinen</dc:creator>
  <cp:keywords>Keskuskauppakamari</cp:keywords>
  <cp:lastModifiedBy>Pauliina Pulkkinen</cp:lastModifiedBy>
  <cp:revision>1</cp:revision>
  <dcterms:created xsi:type="dcterms:W3CDTF">2024-06-04T12:25:44Z</dcterms:created>
  <dcterms:modified xsi:type="dcterms:W3CDTF">2024-06-04T12:30:12Z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