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8"/>
  </p:notesMasterIdLst>
  <p:handoutMasterIdLst>
    <p:handoutMasterId r:id="rId29"/>
  </p:handoutMasterIdLst>
  <p:sldIdLst>
    <p:sldId id="428" r:id="rId9"/>
    <p:sldId id="433" r:id="rId10"/>
    <p:sldId id="437" r:id="rId11"/>
    <p:sldId id="438" r:id="rId12"/>
    <p:sldId id="439" r:id="rId13"/>
    <p:sldId id="456" r:id="rId14"/>
    <p:sldId id="448" r:id="rId15"/>
    <p:sldId id="454" r:id="rId16"/>
    <p:sldId id="468" r:id="rId17"/>
    <p:sldId id="455" r:id="rId18"/>
    <p:sldId id="312" r:id="rId19"/>
    <p:sldId id="451" r:id="rId20"/>
    <p:sldId id="460" r:id="rId21"/>
    <p:sldId id="459" r:id="rId22"/>
    <p:sldId id="473" r:id="rId23"/>
    <p:sldId id="268" r:id="rId24"/>
    <p:sldId id="270" r:id="rId25"/>
    <p:sldId id="272" r:id="rId26"/>
    <p:sldId id="472"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57C"/>
    <a:srgbClr val="E66342"/>
    <a:srgbClr val="BB95EF"/>
    <a:srgbClr val="FFFFFF"/>
    <a:srgbClr val="E8E2D5"/>
    <a:srgbClr val="A5C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6A28C-90B9-411B-93C8-38C8C451E5C1}" v="1" dt="2024-10-07T13:19:20.87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21501147164863E-2"/>
          <c:y val="5.1087688708121443E-2"/>
          <c:w val="0.97115699770567032"/>
          <c:h val="0.94891231129187859"/>
        </c:manualLayout>
      </c:layout>
      <c:lineChart>
        <c:grouping val="standard"/>
        <c:varyColors val="0"/>
        <c:ser>
          <c:idx val="0"/>
          <c:order val="0"/>
          <c:tx>
            <c:strRef>
              <c:f>Taul1!$A$4</c:f>
              <c:strCache>
                <c:ptCount val="1"/>
                <c:pt idx="0">
                  <c:v>Pulaa tai paljon pulaa</c:v>
                </c:pt>
              </c:strCache>
            </c:strRef>
          </c:tx>
          <c:spPr>
            <a:ln w="38100" cap="flat" cmpd="dbl" algn="ctr">
              <a:solidFill>
                <a:schemeClr val="accent3">
                  <a:lumMod val="7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Taul1!$B$1:$F$1</c:f>
              <c:strCache>
                <c:ptCount val="5"/>
                <c:pt idx="0">
                  <c:v>2020</c:v>
                </c:pt>
                <c:pt idx="1">
                  <c:v>2021</c:v>
                </c:pt>
                <c:pt idx="2">
                  <c:v>2022</c:v>
                </c:pt>
                <c:pt idx="3">
                  <c:v>2023</c:v>
                </c:pt>
                <c:pt idx="4">
                  <c:v>2024</c:v>
                </c:pt>
              </c:strCache>
            </c:strRef>
          </c:cat>
          <c:val>
            <c:numRef>
              <c:f>Taul1!$B$4:$F$4</c:f>
              <c:numCache>
                <c:formatCode>0.00%</c:formatCode>
                <c:ptCount val="5"/>
                <c:pt idx="0">
                  <c:v>0.51800000000000002</c:v>
                </c:pt>
                <c:pt idx="1">
                  <c:v>0.7410000000000001</c:v>
                </c:pt>
                <c:pt idx="2">
                  <c:v>0.70199999999999996</c:v>
                </c:pt>
                <c:pt idx="3">
                  <c:v>0.59199999999999997</c:v>
                </c:pt>
                <c:pt idx="4">
                  <c:v>0.44499999999999995</c:v>
                </c:pt>
              </c:numCache>
            </c:numRef>
          </c:val>
          <c:smooth val="0"/>
          <c:extLst>
            <c:ext xmlns:c16="http://schemas.microsoft.com/office/drawing/2014/chart" uri="{C3380CC4-5D6E-409C-BE32-E72D297353CC}">
              <c16:uniqueId val="{00000000-52AD-4F67-B5BF-D832DA29437E}"/>
            </c:ext>
          </c:extLst>
        </c:ser>
        <c:dLbls>
          <c:dLblPos val="ctr"/>
          <c:showLegendKey val="0"/>
          <c:showVal val="1"/>
          <c:showCatName val="0"/>
          <c:showSerName val="0"/>
          <c:showPercent val="0"/>
          <c:showBubbleSize val="0"/>
        </c:dLbls>
        <c:smooth val="0"/>
        <c:axId val="184211104"/>
        <c:axId val="184212544"/>
      </c:lineChart>
      <c:catAx>
        <c:axId val="18421110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0.0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600" b="1" i="0" u="none" strike="noStrike" kern="1200" baseline="0">
                <a:solidFill>
                  <a:schemeClr val="accent4"/>
                </a:solidFill>
                <a:latin typeface="+mn-lt"/>
                <a:ea typeface="+mn-ea"/>
                <a:cs typeface="+mn-cs"/>
              </a:defRPr>
            </a:pPr>
            <a:endParaRPr lang="fi-FI"/>
          </a:p>
        </c:txPr>
        <c:crossAx val="184212544"/>
        <c:crosses val="autoZero"/>
        <c:auto val="1"/>
        <c:lblAlgn val="ctr"/>
        <c:lblOffset val="100"/>
        <c:noMultiLvlLbl val="0"/>
      </c:catAx>
      <c:valAx>
        <c:axId val="184212544"/>
        <c:scaling>
          <c:orientation val="minMax"/>
          <c:min val="0.2"/>
        </c:scaling>
        <c:delete val="0"/>
        <c:axPos val="l"/>
        <c:majorGridlines>
          <c:spPr>
            <a:ln w="9525" cap="flat" cmpd="sng" algn="ctr">
              <a:solidFill>
                <a:schemeClr val="accent1">
                  <a:shade val="15000"/>
                  <a:alpha val="34000"/>
                </a:schemeClr>
              </a:solidFill>
              <a:round/>
            </a:ln>
            <a:effectLst/>
          </c:spPr>
        </c:majorGridlines>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84211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Taul1!$A$4</c:f>
              <c:strCache>
                <c:ptCount val="1"/>
                <c:pt idx="0">
                  <c:v>Ammatillinen koulutus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Taul1!$C$1:$I$1</c:f>
              <c:strCache>
                <c:ptCount val="3"/>
                <c:pt idx="0">
                  <c:v>1-9.</c:v>
                </c:pt>
                <c:pt idx="1">
                  <c:v>10-249</c:v>
                </c:pt>
                <c:pt idx="2">
                  <c:v>Yli 250</c:v>
                </c:pt>
              </c:strCache>
              <c:extLst/>
            </c:strRef>
          </c:cat>
          <c:val>
            <c:numRef>
              <c:f>Taul1!$C$4:$I$4</c:f>
              <c:numCache>
                <c:formatCode>0%</c:formatCode>
                <c:ptCount val="3"/>
                <c:pt idx="0">
                  <c:v>0.43864605543710011</c:v>
                </c:pt>
                <c:pt idx="1">
                  <c:v>0.54798830409356725</c:v>
                </c:pt>
                <c:pt idx="2" formatCode="0.00%">
                  <c:v>0.36299999999999999</c:v>
                </c:pt>
              </c:numCache>
              <c:extLst/>
            </c:numRef>
          </c:val>
          <c:extLst>
            <c:ext xmlns:c16="http://schemas.microsoft.com/office/drawing/2014/chart" uri="{C3380CC4-5D6E-409C-BE32-E72D297353CC}">
              <c16:uniqueId val="{00000000-AA8C-45EA-A74A-0550CC071B49}"/>
            </c:ext>
          </c:extLst>
        </c:ser>
        <c:ser>
          <c:idx val="1"/>
          <c:order val="1"/>
          <c:tx>
            <c:strRef>
              <c:f>Taul1!$A$5</c:f>
              <c:strCache>
                <c:ptCount val="1"/>
                <c:pt idx="0">
                  <c:v>Ammattikorkeakoulutus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Taul1!$C$1:$I$1</c:f>
              <c:strCache>
                <c:ptCount val="3"/>
                <c:pt idx="0">
                  <c:v>1-9.</c:v>
                </c:pt>
                <c:pt idx="1">
                  <c:v>10-249</c:v>
                </c:pt>
                <c:pt idx="2">
                  <c:v>Yli 250</c:v>
                </c:pt>
              </c:strCache>
              <c:extLst/>
            </c:strRef>
          </c:cat>
          <c:val>
            <c:numRef>
              <c:f>Taul1!$C$5:$I$5</c:f>
              <c:numCache>
                <c:formatCode>0%</c:formatCode>
                <c:ptCount val="3"/>
                <c:pt idx="0">
                  <c:v>0.36655010660980814</c:v>
                </c:pt>
                <c:pt idx="1">
                  <c:v>0.25171734892787523</c:v>
                </c:pt>
                <c:pt idx="2" formatCode="0.00%">
                  <c:v>0.35199999999999998</c:v>
                </c:pt>
              </c:numCache>
              <c:extLst/>
            </c:numRef>
          </c:val>
          <c:extLst>
            <c:ext xmlns:c16="http://schemas.microsoft.com/office/drawing/2014/chart" uri="{C3380CC4-5D6E-409C-BE32-E72D297353CC}">
              <c16:uniqueId val="{00000001-AA8C-45EA-A74A-0550CC071B49}"/>
            </c:ext>
          </c:extLst>
        </c:ser>
        <c:ser>
          <c:idx val="2"/>
          <c:order val="2"/>
          <c:tx>
            <c:strRef>
              <c:f>Taul1!$A$6</c:f>
              <c:strCache>
                <c:ptCount val="1"/>
                <c:pt idx="0">
                  <c:v>Yliopistokoulutus</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Taul1!$C$1:$I$1</c:f>
              <c:strCache>
                <c:ptCount val="3"/>
                <c:pt idx="0">
                  <c:v>1-9.</c:v>
                </c:pt>
                <c:pt idx="1">
                  <c:v>10-249</c:v>
                </c:pt>
                <c:pt idx="2">
                  <c:v>Yli 250</c:v>
                </c:pt>
              </c:strCache>
              <c:extLst/>
            </c:strRef>
          </c:cat>
          <c:val>
            <c:numRef>
              <c:f>Taul1!$C$6:$I$6</c:f>
              <c:numCache>
                <c:formatCode>0%</c:formatCode>
                <c:ptCount val="3"/>
                <c:pt idx="0">
                  <c:v>0.1770127931769723</c:v>
                </c:pt>
                <c:pt idx="1">
                  <c:v>0.1829298245614035</c:v>
                </c:pt>
                <c:pt idx="2" formatCode="0.00%">
                  <c:v>0.26400000000000001</c:v>
                </c:pt>
              </c:numCache>
              <c:extLst/>
            </c:numRef>
          </c:val>
          <c:extLst>
            <c:ext xmlns:c16="http://schemas.microsoft.com/office/drawing/2014/chart" uri="{C3380CC4-5D6E-409C-BE32-E72D297353CC}">
              <c16:uniqueId val="{00000002-AA8C-45EA-A74A-0550CC071B49}"/>
            </c:ext>
          </c:extLst>
        </c:ser>
        <c:dLbls>
          <c:dLblPos val="outEnd"/>
          <c:showLegendKey val="0"/>
          <c:showVal val="1"/>
          <c:showCatName val="0"/>
          <c:showSerName val="0"/>
          <c:showPercent val="0"/>
          <c:showBubbleSize val="0"/>
        </c:dLbls>
        <c:gapWidth val="150"/>
        <c:axId val="1405977327"/>
        <c:axId val="1405979727"/>
      </c:barChart>
      <c:catAx>
        <c:axId val="1405977327"/>
        <c:scaling>
          <c:orientation val="minMax"/>
        </c:scaling>
        <c:delete val="1"/>
        <c:axPos val="b"/>
        <c:numFmt formatCode="General" sourceLinked="1"/>
        <c:majorTickMark val="out"/>
        <c:minorTickMark val="none"/>
        <c:tickLblPos val="nextTo"/>
        <c:crossAx val="1405979727"/>
        <c:crosses val="autoZero"/>
        <c:auto val="1"/>
        <c:lblAlgn val="ctr"/>
        <c:lblOffset val="100"/>
        <c:noMultiLvlLbl val="0"/>
      </c:catAx>
      <c:valAx>
        <c:axId val="14059797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405977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Taul1!$A$2</c:f>
              <c:strCache>
                <c:ptCount val="1"/>
                <c:pt idx="0">
                  <c:v>Erittäin huonosti tai huonosti</c:v>
                </c:pt>
              </c:strCache>
            </c:strRef>
          </c:tx>
          <c:spPr>
            <a:solidFill>
              <a:schemeClr val="accent5"/>
            </a:solidFill>
            <a:ln>
              <a:noFill/>
            </a:ln>
            <a:effectLst/>
          </c:spPr>
          <c:invertIfNegative val="0"/>
          <c:cat>
            <c:strRef>
              <c:f>Taul1!$B$1:$G$1</c:f>
              <c:strCache>
                <c:ptCount val="6"/>
                <c:pt idx="0">
                  <c:v>Yhteensä</c:v>
                </c:pt>
                <c:pt idx="1">
                  <c:v>Teollisuus</c:v>
                </c:pt>
                <c:pt idx="2">
                  <c:v>Rakentaminen</c:v>
                </c:pt>
                <c:pt idx="3">
                  <c:v>Kauppa</c:v>
                </c:pt>
                <c:pt idx="4">
                  <c:v>Palvelut</c:v>
                </c:pt>
                <c:pt idx="5">
                  <c:v>Muu</c:v>
                </c:pt>
              </c:strCache>
            </c:strRef>
          </c:cat>
          <c:val>
            <c:numRef>
              <c:f>Taul1!$B$2:$G$2</c:f>
              <c:numCache>
                <c:formatCode>0%</c:formatCode>
                <c:ptCount val="6"/>
                <c:pt idx="0">
                  <c:v>0.29978118161925604</c:v>
                </c:pt>
                <c:pt idx="1">
                  <c:v>0.31684210526315792</c:v>
                </c:pt>
                <c:pt idx="2">
                  <c:v>0.41073384446878419</c:v>
                </c:pt>
                <c:pt idx="3">
                  <c:v>0.30343980343980348</c:v>
                </c:pt>
                <c:pt idx="4">
                  <c:v>0.3011917659804984</c:v>
                </c:pt>
                <c:pt idx="5">
                  <c:v>0.1804008908685969</c:v>
                </c:pt>
              </c:numCache>
            </c:numRef>
          </c:val>
          <c:extLst>
            <c:ext xmlns:c16="http://schemas.microsoft.com/office/drawing/2014/chart" uri="{C3380CC4-5D6E-409C-BE32-E72D297353CC}">
              <c16:uniqueId val="{00000000-251B-4C09-A614-BBF2FD1A4486}"/>
            </c:ext>
          </c:extLst>
        </c:ser>
        <c:ser>
          <c:idx val="1"/>
          <c:order val="1"/>
          <c:tx>
            <c:strRef>
              <c:f>Taul1!$A$3</c:f>
              <c:strCache>
                <c:ptCount val="1"/>
                <c:pt idx="0">
                  <c:v>Ei hyvin eikä huonosti</c:v>
                </c:pt>
              </c:strCache>
            </c:strRef>
          </c:tx>
          <c:spPr>
            <a:solidFill>
              <a:schemeClr val="accent2"/>
            </a:solidFill>
            <a:ln>
              <a:noFill/>
            </a:ln>
            <a:effectLst/>
          </c:spPr>
          <c:invertIfNegative val="0"/>
          <c:cat>
            <c:strRef>
              <c:f>Taul1!$B$1:$G$1</c:f>
              <c:strCache>
                <c:ptCount val="6"/>
                <c:pt idx="0">
                  <c:v>Yhteensä</c:v>
                </c:pt>
                <c:pt idx="1">
                  <c:v>Teollisuus</c:v>
                </c:pt>
                <c:pt idx="2">
                  <c:v>Rakentaminen</c:v>
                </c:pt>
                <c:pt idx="3">
                  <c:v>Kauppa</c:v>
                </c:pt>
                <c:pt idx="4">
                  <c:v>Palvelut</c:v>
                </c:pt>
                <c:pt idx="5">
                  <c:v>Muu</c:v>
                </c:pt>
              </c:strCache>
            </c:strRef>
          </c:cat>
          <c:val>
            <c:numRef>
              <c:f>Taul1!$B$3:$G$3</c:f>
              <c:numCache>
                <c:formatCode>0%</c:formatCode>
                <c:ptCount val="6"/>
                <c:pt idx="0">
                  <c:v>0.39934354485776802</c:v>
                </c:pt>
                <c:pt idx="1">
                  <c:v>0.39473684210526316</c:v>
                </c:pt>
                <c:pt idx="2">
                  <c:v>0.41073384446878419</c:v>
                </c:pt>
                <c:pt idx="3">
                  <c:v>0.39312039312039315</c:v>
                </c:pt>
                <c:pt idx="4">
                  <c:v>0.3813651137594799</c:v>
                </c:pt>
                <c:pt idx="5">
                  <c:v>0.45100222717149224</c:v>
                </c:pt>
              </c:numCache>
            </c:numRef>
          </c:val>
          <c:extLst>
            <c:ext xmlns:c16="http://schemas.microsoft.com/office/drawing/2014/chart" uri="{C3380CC4-5D6E-409C-BE32-E72D297353CC}">
              <c16:uniqueId val="{00000001-251B-4C09-A614-BBF2FD1A4486}"/>
            </c:ext>
          </c:extLst>
        </c:ser>
        <c:ser>
          <c:idx val="2"/>
          <c:order val="2"/>
          <c:tx>
            <c:strRef>
              <c:f>Taul1!$A$4</c:f>
              <c:strCache>
                <c:ptCount val="1"/>
                <c:pt idx="0">
                  <c:v>Hyvin tai erittäin hyvin</c:v>
                </c:pt>
              </c:strCache>
            </c:strRef>
          </c:tx>
          <c:spPr>
            <a:solidFill>
              <a:schemeClr val="accent6"/>
            </a:solidFill>
            <a:ln>
              <a:noFill/>
            </a:ln>
            <a:effectLst/>
          </c:spPr>
          <c:invertIfNegative val="0"/>
          <c:cat>
            <c:strRef>
              <c:f>Taul1!$B$1:$G$1</c:f>
              <c:strCache>
                <c:ptCount val="6"/>
                <c:pt idx="0">
                  <c:v>Yhteensä</c:v>
                </c:pt>
                <c:pt idx="1">
                  <c:v>Teollisuus</c:v>
                </c:pt>
                <c:pt idx="2">
                  <c:v>Rakentaminen</c:v>
                </c:pt>
                <c:pt idx="3">
                  <c:v>Kauppa</c:v>
                </c:pt>
                <c:pt idx="4">
                  <c:v>Palvelut</c:v>
                </c:pt>
                <c:pt idx="5">
                  <c:v>Muu</c:v>
                </c:pt>
              </c:strCache>
            </c:strRef>
          </c:cat>
          <c:val>
            <c:numRef>
              <c:f>Taul1!$B$4:$G$4</c:f>
              <c:numCache>
                <c:formatCode>0%</c:formatCode>
                <c:ptCount val="6"/>
                <c:pt idx="0">
                  <c:v>0.30087527352297594</c:v>
                </c:pt>
                <c:pt idx="1">
                  <c:v>0.28842105263157897</c:v>
                </c:pt>
                <c:pt idx="2">
                  <c:v>0.17853231106243153</c:v>
                </c:pt>
                <c:pt idx="3">
                  <c:v>0.30343980343980348</c:v>
                </c:pt>
                <c:pt idx="4">
                  <c:v>0.31744312026002169</c:v>
                </c:pt>
                <c:pt idx="5">
                  <c:v>0.36859688195991086</c:v>
                </c:pt>
              </c:numCache>
            </c:numRef>
          </c:val>
          <c:extLst>
            <c:ext xmlns:c16="http://schemas.microsoft.com/office/drawing/2014/chart" uri="{C3380CC4-5D6E-409C-BE32-E72D297353CC}">
              <c16:uniqueId val="{00000002-251B-4C09-A614-BBF2FD1A4486}"/>
            </c:ext>
          </c:extLst>
        </c:ser>
        <c:dLbls>
          <c:showLegendKey val="0"/>
          <c:showVal val="0"/>
          <c:showCatName val="0"/>
          <c:showSerName val="0"/>
          <c:showPercent val="0"/>
          <c:showBubbleSize val="0"/>
        </c:dLbls>
        <c:gapWidth val="150"/>
        <c:overlap val="100"/>
        <c:axId val="2077206575"/>
        <c:axId val="2077208015"/>
      </c:barChart>
      <c:catAx>
        <c:axId val="2077206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077208015"/>
        <c:crosses val="autoZero"/>
        <c:auto val="1"/>
        <c:lblAlgn val="ctr"/>
        <c:lblOffset val="100"/>
        <c:noMultiLvlLbl val="0"/>
      </c:catAx>
      <c:valAx>
        <c:axId val="20772080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077206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Yrityksen toimiala?</c:v>
                </c:pt>
              </c:strCache>
            </c:strRef>
          </c:tx>
          <c:dPt>
            <c:idx val="0"/>
            <c:bubble3D val="0"/>
            <c:spPr>
              <a:solidFill>
                <a:schemeClr val="accent1"/>
              </a:solidFill>
              <a:ln>
                <a:noFill/>
              </a:ln>
              <a:effectLst/>
            </c:spPr>
            <c:extLst>
              <c:ext xmlns:c16="http://schemas.microsoft.com/office/drawing/2014/chart" uri="{C3380CC4-5D6E-409C-BE32-E72D297353CC}">
                <c16:uniqueId val="{00000001-03BC-433D-B2C4-185C217BC7FC}"/>
              </c:ext>
            </c:extLst>
          </c:dPt>
          <c:dPt>
            <c:idx val="1"/>
            <c:bubble3D val="0"/>
            <c:spPr>
              <a:solidFill>
                <a:schemeClr val="accent2"/>
              </a:solidFill>
              <a:ln>
                <a:noFill/>
              </a:ln>
              <a:effectLst/>
            </c:spPr>
            <c:extLst>
              <c:ext xmlns:c16="http://schemas.microsoft.com/office/drawing/2014/chart" uri="{C3380CC4-5D6E-409C-BE32-E72D297353CC}">
                <c16:uniqueId val="{00000003-03BC-433D-B2C4-185C217BC7FC}"/>
              </c:ext>
            </c:extLst>
          </c:dPt>
          <c:dPt>
            <c:idx val="2"/>
            <c:bubble3D val="0"/>
            <c:spPr>
              <a:solidFill>
                <a:schemeClr val="accent3"/>
              </a:solidFill>
              <a:ln>
                <a:noFill/>
              </a:ln>
              <a:effectLst/>
            </c:spPr>
            <c:extLst>
              <c:ext xmlns:c16="http://schemas.microsoft.com/office/drawing/2014/chart" uri="{C3380CC4-5D6E-409C-BE32-E72D297353CC}">
                <c16:uniqueId val="{00000005-03BC-433D-B2C4-185C217BC7FC}"/>
              </c:ext>
            </c:extLst>
          </c:dPt>
          <c:dPt>
            <c:idx val="3"/>
            <c:bubble3D val="0"/>
            <c:spPr>
              <a:solidFill>
                <a:schemeClr val="accent4"/>
              </a:solidFill>
              <a:ln>
                <a:noFill/>
              </a:ln>
              <a:effectLst/>
            </c:spPr>
            <c:extLst>
              <c:ext xmlns:c16="http://schemas.microsoft.com/office/drawing/2014/chart" uri="{C3380CC4-5D6E-409C-BE32-E72D297353CC}">
                <c16:uniqueId val="{00000007-03BC-433D-B2C4-185C217BC7FC}"/>
              </c:ext>
            </c:extLst>
          </c:dPt>
          <c:dPt>
            <c:idx val="4"/>
            <c:bubble3D val="0"/>
            <c:spPr>
              <a:solidFill>
                <a:schemeClr val="accent5"/>
              </a:solidFill>
              <a:ln>
                <a:noFill/>
              </a:ln>
              <a:effectLst/>
            </c:spPr>
            <c:extLst>
              <c:ext xmlns:c16="http://schemas.microsoft.com/office/drawing/2014/chart" uri="{C3380CC4-5D6E-409C-BE32-E72D297353CC}">
                <c16:uniqueId val="{00000009-03BC-433D-B2C4-185C217BC7FC}"/>
              </c:ext>
            </c:extLst>
          </c:dPt>
          <c:dLbls>
            <c:numFmt formatCode="0.0%" sourceLinked="0"/>
            <c:spPr>
              <a:noFill/>
              <a:ln>
                <a:noFill/>
              </a:ln>
              <a:effectLst/>
            </c:spPr>
            <c:txPr>
              <a:bodyPr rot="0" spcFirstLastPara="1" vertOverflow="ellipsis" vert="horz" wrap="square" anchor="ctr" anchorCtr="1"/>
              <a:lstStyle/>
              <a:p>
                <a:pPr>
                  <a:defRPr sz="1600" b="1" i="0" u="none" strike="noStrike" kern="1200" baseline="0" smtId="4294967295">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Teollisuus</c:v>
                </c:pt>
                <c:pt idx="1">
                  <c:v>Rakentaminen</c:v>
                </c:pt>
                <c:pt idx="2">
                  <c:v>Kauppa</c:v>
                </c:pt>
                <c:pt idx="3">
                  <c:v>Palvelut</c:v>
                </c:pt>
                <c:pt idx="4">
                  <c:v>Muu</c:v>
                </c:pt>
              </c:strCache>
            </c:strRef>
          </c:cat>
          <c:val>
            <c:numRef>
              <c:f>Sheet1!$B$2:$B$6</c:f>
              <c:numCache>
                <c:formatCode>0.0%</c:formatCode>
                <c:ptCount val="5"/>
                <c:pt idx="0">
                  <c:v>0.25963488843813387</c:v>
                </c:pt>
                <c:pt idx="1">
                  <c:v>0.10547667342799188</c:v>
                </c:pt>
                <c:pt idx="2">
                  <c:v>9.8377281947261669E-2</c:v>
                </c:pt>
                <c:pt idx="3">
                  <c:v>0.38640973630831643</c:v>
                </c:pt>
                <c:pt idx="4">
                  <c:v>0.15010141987829614</c:v>
                </c:pt>
              </c:numCache>
            </c:numRef>
          </c:val>
          <c:extLst>
            <c:ext xmlns:c16="http://schemas.microsoft.com/office/drawing/2014/chart" uri="{C3380CC4-5D6E-409C-BE32-E72D297353CC}">
              <c16:uniqueId val="{0000000A-03BC-433D-B2C4-185C217BC7FC}"/>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i-FI"/>
        </a:p>
      </c:txPr>
    </c:legend>
    <c:plotVisOnly val="1"/>
    <c:dispBlanksAs val="zero"/>
    <c:showDLblsOverMax val="1"/>
  </c:chart>
  <c:spPr>
    <a:noFill/>
    <a:ln w="6350" cap="flat" cmpd="sng" algn="ctr">
      <a:noFill/>
      <a:prstDash val="solid"/>
      <a:miter lim="800000"/>
    </a:ln>
    <a:effectLst/>
  </c:spPr>
  <c:txPr>
    <a:bodyPr/>
    <a:lstStyle/>
    <a:p>
      <a:pPr>
        <a:defRPr sz="1800" smtId="4294967295"/>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99215094520361E-2"/>
          <c:y val="3.0607036408788778E-2"/>
          <c:w val="0.96699703103212242"/>
          <c:h val="0.95268880514453258"/>
        </c:manualLayout>
      </c:layout>
      <c:barChart>
        <c:barDir val="col"/>
        <c:grouping val="clustered"/>
        <c:varyColors val="1"/>
        <c:ser>
          <c:idx val="0"/>
          <c:order val="0"/>
          <c:tx>
            <c:strRef>
              <c:f>Sheet1!$B$1</c:f>
              <c:strCache>
                <c:ptCount val="1"/>
                <c:pt idx="0">
                  <c:v>Yrityksen henkilöstömäärä?</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4A4-43C8-BE8F-D58AB88455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4A4-43C8-BE8F-D58AB88455F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4A4-43C8-BE8F-D58AB88455F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4A4-43C8-BE8F-D58AB88455F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4A4-43C8-BE8F-D58AB88455F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4A4-43C8-BE8F-D58AB88455F8}"/>
              </c:ext>
            </c:extLst>
          </c:dPt>
          <c:cat>
            <c:strRef>
              <c:f>Sheet1!$A$2:$A$7</c:f>
              <c:strCache>
                <c:ptCount val="6"/>
                <c:pt idx="0">
                  <c:v>0 (Yksinyrittäjä)</c:v>
                </c:pt>
                <c:pt idx="1">
                  <c:v>1-5</c:v>
                </c:pt>
                <c:pt idx="2">
                  <c:v>5-9</c:v>
                </c:pt>
                <c:pt idx="3">
                  <c:v>10-49</c:v>
                </c:pt>
                <c:pt idx="4">
                  <c:v>50-249</c:v>
                </c:pt>
                <c:pt idx="5">
                  <c:v>Yli 250</c:v>
                </c:pt>
              </c:strCache>
            </c:strRef>
          </c:cat>
          <c:val>
            <c:numRef>
              <c:f>Sheet1!$B$2:$B$7</c:f>
              <c:numCache>
                <c:formatCode>0.0%</c:formatCode>
                <c:ptCount val="6"/>
                <c:pt idx="0">
                  <c:v>5.4766734279918863E-2</c:v>
                </c:pt>
                <c:pt idx="1">
                  <c:v>0.18965517241379309</c:v>
                </c:pt>
                <c:pt idx="2">
                  <c:v>0.14300202839756593</c:v>
                </c:pt>
                <c:pt idx="3">
                  <c:v>0.34888438133874239</c:v>
                </c:pt>
                <c:pt idx="4">
                  <c:v>0.17139959432048682</c:v>
                </c:pt>
                <c:pt idx="5">
                  <c:v>9.2292089249492906E-2</c:v>
                </c:pt>
              </c:numCache>
            </c:numRef>
          </c:val>
          <c:extLst>
            <c:ext xmlns:c16="http://schemas.microsoft.com/office/drawing/2014/chart" uri="{C3380CC4-5D6E-409C-BE32-E72D297353CC}">
              <c16:uniqueId val="{0000000C-94A4-43C8-BE8F-D58AB88455F8}"/>
            </c:ext>
          </c:extLst>
        </c:ser>
        <c:dLbls>
          <c:showLegendKey val="0"/>
          <c:showVal val="0"/>
          <c:showCatName val="0"/>
          <c:showSerName val="0"/>
          <c:showPercent val="0"/>
          <c:showBubbleSize val="0"/>
        </c:dLbls>
        <c:gapWidth val="40"/>
        <c:overlap val="-2"/>
        <c:axId val="67451136"/>
        <c:axId val="66437120"/>
      </c:barChart>
      <c:catAx>
        <c:axId val="67451136"/>
        <c:scaling>
          <c:orientation val="minMax"/>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smtId="4294967295">
                <a:solidFill>
                  <a:schemeClr val="tx1"/>
                </a:solidFill>
                <a:latin typeface="+mn-lt"/>
                <a:ea typeface="+mn-ea"/>
                <a:cs typeface="+mn-cs"/>
              </a:defRPr>
            </a:pPr>
            <a:endParaRPr lang="fi-FI"/>
          </a:p>
        </c:txPr>
        <c:crossAx val="66437120"/>
        <c:crosses val="autoZero"/>
        <c:auto val="0"/>
        <c:lblAlgn val="ctr"/>
        <c:lblOffset val="100"/>
        <c:tickMarkSkip val="2"/>
        <c:noMultiLvlLbl val="0"/>
      </c:catAx>
      <c:valAx>
        <c:axId val="66437120"/>
        <c:scaling>
          <c:orientation val="minMax"/>
          <c:max val="0.5"/>
          <c:min val="0"/>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i-FI"/>
          </a:p>
        </c:txPr>
        <c:crossAx val="67451136"/>
        <c:crosses val="autoZero"/>
        <c:crossBetween val="between"/>
      </c:valAx>
      <c:spPr>
        <a:noFill/>
        <a:ln w="9525">
          <a:solidFill>
            <a:schemeClr val="bg1">
              <a:alpha val="98000"/>
            </a:schemeClr>
          </a:solidFill>
        </a:ln>
        <a:effectLst/>
      </c:spPr>
    </c:plotArea>
    <c:plotVisOnly val="1"/>
    <c:dispBlanksAs val="zero"/>
    <c:showDLblsOverMax val="1"/>
  </c:chart>
  <c:spPr>
    <a:noFill/>
    <a:ln w="6350" cap="flat" cmpd="sng" algn="ctr">
      <a:noFill/>
      <a:prstDash val="solid"/>
      <a:miter lim="800000"/>
    </a:ln>
    <a:effectLst/>
  </c:spPr>
  <c:txPr>
    <a:bodyPr/>
    <a:lstStyle/>
    <a:p>
      <a:pPr>
        <a:defRPr sz="1800" smtId="4294967295"/>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Taul1!$A$2</c:f>
              <c:strCache>
                <c:ptCount val="1"/>
                <c:pt idx="0">
                  <c:v>Ei rajoita</c:v>
                </c:pt>
              </c:strCache>
            </c:strRef>
          </c:tx>
          <c:spPr>
            <a:solidFill>
              <a:schemeClr val="accent1"/>
            </a:solidFill>
            <a:ln>
              <a:noFill/>
            </a:ln>
            <a:effectLst/>
          </c:spPr>
          <c:invertIfNegative val="0"/>
          <c:dLbls>
            <c:delete val="1"/>
          </c:dLbls>
          <c:cat>
            <c:strRef>
              <c:f>Taul1!$B$1:$E$1</c:f>
              <c:strCache>
                <c:ptCount val="4"/>
                <c:pt idx="0">
                  <c:v>2021</c:v>
                </c:pt>
                <c:pt idx="1">
                  <c:v>2022</c:v>
                </c:pt>
                <c:pt idx="2">
                  <c:v>2023</c:v>
                </c:pt>
                <c:pt idx="3">
                  <c:v>2024</c:v>
                </c:pt>
              </c:strCache>
            </c:strRef>
          </c:cat>
          <c:val>
            <c:numRef>
              <c:f>Taul1!$B$2:$E$2</c:f>
              <c:numCache>
                <c:formatCode>0.00%</c:formatCode>
                <c:ptCount val="4"/>
                <c:pt idx="0">
                  <c:v>0.16400000000000001</c:v>
                </c:pt>
                <c:pt idx="1">
                  <c:v>0.214</c:v>
                </c:pt>
                <c:pt idx="2">
                  <c:v>0.26</c:v>
                </c:pt>
                <c:pt idx="3">
                  <c:v>0.316</c:v>
                </c:pt>
              </c:numCache>
            </c:numRef>
          </c:val>
          <c:extLst>
            <c:ext xmlns:c16="http://schemas.microsoft.com/office/drawing/2014/chart" uri="{C3380CC4-5D6E-409C-BE32-E72D297353CC}">
              <c16:uniqueId val="{00000000-BA75-4411-912B-27FF1809FBF4}"/>
            </c:ext>
          </c:extLst>
        </c:ser>
        <c:ser>
          <c:idx val="1"/>
          <c:order val="1"/>
          <c:tx>
            <c:strRef>
              <c:f>Taul1!$A$3</c:f>
              <c:strCache>
                <c:ptCount val="1"/>
                <c:pt idx="0">
                  <c:v>Rajoittaa vähän</c:v>
                </c:pt>
              </c:strCache>
            </c:strRef>
          </c:tx>
          <c:spPr>
            <a:solidFill>
              <a:schemeClr val="accent2"/>
            </a:solidFill>
            <a:ln>
              <a:noFill/>
            </a:ln>
            <a:effectLst/>
          </c:spPr>
          <c:invertIfNegative val="0"/>
          <c:dLbls>
            <c:delete val="1"/>
          </c:dLbls>
          <c:cat>
            <c:strRef>
              <c:f>Taul1!$B$1:$E$1</c:f>
              <c:strCache>
                <c:ptCount val="4"/>
                <c:pt idx="0">
                  <c:v>2021</c:v>
                </c:pt>
                <c:pt idx="1">
                  <c:v>2022</c:v>
                </c:pt>
                <c:pt idx="2">
                  <c:v>2023</c:v>
                </c:pt>
                <c:pt idx="3">
                  <c:v>2024</c:v>
                </c:pt>
              </c:strCache>
            </c:strRef>
          </c:cat>
          <c:val>
            <c:numRef>
              <c:f>Taul1!$B$3:$E$3</c:f>
              <c:numCache>
                <c:formatCode>0.00%</c:formatCode>
                <c:ptCount val="4"/>
                <c:pt idx="0">
                  <c:v>0.13</c:v>
                </c:pt>
                <c:pt idx="1">
                  <c:v>0.25900000000000001</c:v>
                </c:pt>
                <c:pt idx="2">
                  <c:v>0.19900000000000001</c:v>
                </c:pt>
                <c:pt idx="3">
                  <c:v>0.20699999999999999</c:v>
                </c:pt>
              </c:numCache>
            </c:numRef>
          </c:val>
          <c:extLst>
            <c:ext xmlns:c16="http://schemas.microsoft.com/office/drawing/2014/chart" uri="{C3380CC4-5D6E-409C-BE32-E72D297353CC}">
              <c16:uniqueId val="{00000001-BA75-4411-912B-27FF1809FBF4}"/>
            </c:ext>
          </c:extLst>
        </c:ser>
        <c:ser>
          <c:idx val="2"/>
          <c:order val="2"/>
          <c:tx>
            <c:strRef>
              <c:f>Taul1!$A$4</c:f>
              <c:strCache>
                <c:ptCount val="1"/>
                <c:pt idx="0">
                  <c:v>Rajoittaa jonkin verran</c:v>
                </c:pt>
              </c:strCache>
            </c:strRef>
          </c:tx>
          <c:spPr>
            <a:solidFill>
              <a:schemeClr val="accent3"/>
            </a:solidFill>
            <a:ln>
              <a:noFill/>
            </a:ln>
            <a:effectLst/>
          </c:spPr>
          <c:invertIfNegative val="0"/>
          <c:dLbls>
            <c:delete val="1"/>
          </c:dLbls>
          <c:cat>
            <c:strRef>
              <c:f>Taul1!$B$1:$E$1</c:f>
              <c:strCache>
                <c:ptCount val="4"/>
                <c:pt idx="0">
                  <c:v>2021</c:v>
                </c:pt>
                <c:pt idx="1">
                  <c:v>2022</c:v>
                </c:pt>
                <c:pt idx="2">
                  <c:v>2023</c:v>
                </c:pt>
                <c:pt idx="3">
                  <c:v>2024</c:v>
                </c:pt>
              </c:strCache>
            </c:strRef>
          </c:cat>
          <c:val>
            <c:numRef>
              <c:f>Taul1!$B$4:$E$4</c:f>
              <c:numCache>
                <c:formatCode>0.00%</c:formatCode>
                <c:ptCount val="4"/>
                <c:pt idx="0">
                  <c:v>0.33500000000000002</c:v>
                </c:pt>
                <c:pt idx="1">
                  <c:v>0.32700000000000001</c:v>
                </c:pt>
                <c:pt idx="2">
                  <c:v>0.34699999999999998</c:v>
                </c:pt>
                <c:pt idx="3">
                  <c:v>0.29599999999999999</c:v>
                </c:pt>
              </c:numCache>
            </c:numRef>
          </c:val>
          <c:extLst>
            <c:ext xmlns:c16="http://schemas.microsoft.com/office/drawing/2014/chart" uri="{C3380CC4-5D6E-409C-BE32-E72D297353CC}">
              <c16:uniqueId val="{00000002-BA75-4411-912B-27FF1809FBF4}"/>
            </c:ext>
          </c:extLst>
        </c:ser>
        <c:ser>
          <c:idx val="3"/>
          <c:order val="3"/>
          <c:tx>
            <c:strRef>
              <c:f>Taul1!$A$5</c:f>
              <c:strCache>
                <c:ptCount val="1"/>
                <c:pt idx="0">
                  <c:v>Rajoittaa paljon</c:v>
                </c:pt>
              </c:strCache>
            </c:strRef>
          </c:tx>
          <c:spPr>
            <a:solidFill>
              <a:schemeClr val="accent4"/>
            </a:solidFill>
            <a:ln>
              <a:noFill/>
            </a:ln>
            <a:effectLst/>
          </c:spPr>
          <c:invertIfNegative val="0"/>
          <c:dLbls>
            <c:delete val="1"/>
          </c:dLbls>
          <c:cat>
            <c:strRef>
              <c:f>Taul1!$B$1:$E$1</c:f>
              <c:strCache>
                <c:ptCount val="4"/>
                <c:pt idx="0">
                  <c:v>2021</c:v>
                </c:pt>
                <c:pt idx="1">
                  <c:v>2022</c:v>
                </c:pt>
                <c:pt idx="2">
                  <c:v>2023</c:v>
                </c:pt>
                <c:pt idx="3">
                  <c:v>2024</c:v>
                </c:pt>
              </c:strCache>
            </c:strRef>
          </c:cat>
          <c:val>
            <c:numRef>
              <c:f>Taul1!$B$5:$E$5</c:f>
              <c:numCache>
                <c:formatCode>0.00%</c:formatCode>
                <c:ptCount val="4"/>
                <c:pt idx="0">
                  <c:v>0.34200000000000003</c:v>
                </c:pt>
                <c:pt idx="1">
                  <c:v>0.14399999999999999</c:v>
                </c:pt>
                <c:pt idx="2">
                  <c:v>0.11700000000000001</c:v>
                </c:pt>
                <c:pt idx="3">
                  <c:v>0.09</c:v>
                </c:pt>
              </c:numCache>
            </c:numRef>
          </c:val>
          <c:extLst>
            <c:ext xmlns:c16="http://schemas.microsoft.com/office/drawing/2014/chart" uri="{C3380CC4-5D6E-409C-BE32-E72D297353CC}">
              <c16:uniqueId val="{00000003-BA75-4411-912B-27FF1809FBF4}"/>
            </c:ext>
          </c:extLst>
        </c:ser>
        <c:ser>
          <c:idx val="4"/>
          <c:order val="4"/>
          <c:tx>
            <c:strRef>
              <c:f>Taul1!$A$6</c:f>
              <c:strCache>
                <c:ptCount val="1"/>
                <c:pt idx="0">
                  <c:v>En osaa sanoa</c:v>
                </c:pt>
              </c:strCache>
            </c:strRef>
          </c:tx>
          <c:spPr>
            <a:solidFill>
              <a:schemeClr val="accent5"/>
            </a:solidFill>
            <a:ln>
              <a:noFill/>
            </a:ln>
            <a:effectLst/>
          </c:spPr>
          <c:invertIfNegative val="0"/>
          <c:dLbls>
            <c:delete val="1"/>
          </c:dLbls>
          <c:cat>
            <c:strRef>
              <c:f>Taul1!$B$1:$E$1</c:f>
              <c:strCache>
                <c:ptCount val="4"/>
                <c:pt idx="0">
                  <c:v>2021</c:v>
                </c:pt>
                <c:pt idx="1">
                  <c:v>2022</c:v>
                </c:pt>
                <c:pt idx="2">
                  <c:v>2023</c:v>
                </c:pt>
                <c:pt idx="3">
                  <c:v>2024</c:v>
                </c:pt>
              </c:strCache>
            </c:strRef>
          </c:cat>
          <c:val>
            <c:numRef>
              <c:f>Taul1!$B$6:$E$6</c:f>
              <c:numCache>
                <c:formatCode>0.00%</c:formatCode>
                <c:ptCount val="4"/>
                <c:pt idx="0">
                  <c:v>2.9000000000000001E-2</c:v>
                </c:pt>
                <c:pt idx="1">
                  <c:v>5.7000000000000002E-2</c:v>
                </c:pt>
                <c:pt idx="2">
                  <c:v>7.5999999999999998E-2</c:v>
                </c:pt>
                <c:pt idx="3">
                  <c:v>0.09</c:v>
                </c:pt>
              </c:numCache>
            </c:numRef>
          </c:val>
          <c:extLst>
            <c:ext xmlns:c16="http://schemas.microsoft.com/office/drawing/2014/chart" uri="{C3380CC4-5D6E-409C-BE32-E72D297353CC}">
              <c16:uniqueId val="{00000000-53DB-4A97-B4F5-713C89F190D7}"/>
            </c:ext>
          </c:extLst>
        </c:ser>
        <c:dLbls>
          <c:showLegendKey val="0"/>
          <c:showVal val="1"/>
          <c:showCatName val="0"/>
          <c:showSerName val="0"/>
          <c:showPercent val="0"/>
          <c:showBubbleSize val="0"/>
        </c:dLbls>
        <c:gapWidth val="219"/>
        <c:overlap val="100"/>
        <c:axId val="183454656"/>
        <c:axId val="183455136"/>
      </c:barChart>
      <c:catAx>
        <c:axId val="1834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83455136"/>
        <c:crosses val="autoZero"/>
        <c:auto val="1"/>
        <c:lblAlgn val="ctr"/>
        <c:lblOffset val="100"/>
        <c:noMultiLvlLbl val="0"/>
      </c:catAx>
      <c:valAx>
        <c:axId val="18345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8345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Taul1!$A$2</c:f>
              <c:strCache>
                <c:ptCount val="1"/>
                <c:pt idx="0">
                  <c:v>Kasvaa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Taul1!$B$1:$F$1</c:f>
              <c:strCache>
                <c:ptCount val="5"/>
                <c:pt idx="0">
                  <c:v>2020</c:v>
                </c:pt>
                <c:pt idx="1">
                  <c:v>2021</c:v>
                </c:pt>
                <c:pt idx="2">
                  <c:v>2022</c:v>
                </c:pt>
                <c:pt idx="3">
                  <c:v>2023</c:v>
                </c:pt>
                <c:pt idx="4">
                  <c:v>2024</c:v>
                </c:pt>
              </c:strCache>
            </c:strRef>
          </c:cat>
          <c:val>
            <c:numRef>
              <c:f>Taul1!$B$2:$F$2</c:f>
              <c:numCache>
                <c:formatCode>0.00%</c:formatCode>
                <c:ptCount val="5"/>
                <c:pt idx="0">
                  <c:v>0.215</c:v>
                </c:pt>
                <c:pt idx="1">
                  <c:v>0.56299999999999994</c:v>
                </c:pt>
                <c:pt idx="2">
                  <c:v>0.46300000000000002</c:v>
                </c:pt>
                <c:pt idx="3">
                  <c:v>0.37</c:v>
                </c:pt>
                <c:pt idx="4">
                  <c:v>0.36899999999999999</c:v>
                </c:pt>
              </c:numCache>
            </c:numRef>
          </c:val>
          <c:extLst>
            <c:ext xmlns:c16="http://schemas.microsoft.com/office/drawing/2014/chart" uri="{C3380CC4-5D6E-409C-BE32-E72D297353CC}">
              <c16:uniqueId val="{00000000-8628-46F3-AEF7-09EC63E3C46B}"/>
            </c:ext>
          </c:extLst>
        </c:ser>
        <c:ser>
          <c:idx val="1"/>
          <c:order val="1"/>
          <c:tx>
            <c:strRef>
              <c:f>Taul1!$A$3</c:f>
              <c:strCache>
                <c:ptCount val="1"/>
                <c:pt idx="0">
                  <c:v>Kasvaa merkittävästi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Taul1!$B$1:$F$1</c:f>
              <c:strCache>
                <c:ptCount val="5"/>
                <c:pt idx="0">
                  <c:v>2020</c:v>
                </c:pt>
                <c:pt idx="1">
                  <c:v>2021</c:v>
                </c:pt>
                <c:pt idx="2">
                  <c:v>2022</c:v>
                </c:pt>
                <c:pt idx="3">
                  <c:v>2023</c:v>
                </c:pt>
                <c:pt idx="4">
                  <c:v>2024</c:v>
                </c:pt>
              </c:strCache>
            </c:strRef>
          </c:cat>
          <c:val>
            <c:numRef>
              <c:f>Taul1!$B$3:$F$3</c:f>
              <c:numCache>
                <c:formatCode>0.00%</c:formatCode>
                <c:ptCount val="5"/>
                <c:pt idx="0">
                  <c:v>0.04</c:v>
                </c:pt>
                <c:pt idx="1">
                  <c:v>8.2000000000000003E-2</c:v>
                </c:pt>
                <c:pt idx="2">
                  <c:v>3.4000000000000002E-2</c:v>
                </c:pt>
                <c:pt idx="3">
                  <c:v>3.6999999999999998E-2</c:v>
                </c:pt>
                <c:pt idx="4">
                  <c:v>3.1E-2</c:v>
                </c:pt>
              </c:numCache>
            </c:numRef>
          </c:val>
          <c:extLst>
            <c:ext xmlns:c16="http://schemas.microsoft.com/office/drawing/2014/chart" uri="{C3380CC4-5D6E-409C-BE32-E72D297353CC}">
              <c16:uniqueId val="{00000001-8628-46F3-AEF7-09EC63E3C46B}"/>
            </c:ext>
          </c:extLst>
        </c:ser>
        <c:dLbls>
          <c:showLegendKey val="0"/>
          <c:showVal val="1"/>
          <c:showCatName val="0"/>
          <c:showSerName val="0"/>
          <c:showPercent val="0"/>
          <c:showBubbleSize val="0"/>
        </c:dLbls>
        <c:gapWidth val="40"/>
        <c:overlap val="100"/>
        <c:axId val="1573164415"/>
        <c:axId val="1573163455"/>
      </c:barChart>
      <c:catAx>
        <c:axId val="15731644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573163455"/>
        <c:crosses val="autoZero"/>
        <c:auto val="1"/>
        <c:lblAlgn val="ctr"/>
        <c:lblOffset val="100"/>
        <c:noMultiLvlLbl val="0"/>
      </c:catAx>
      <c:valAx>
        <c:axId val="1573163455"/>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57316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3"/>
          <c:tx>
            <c:strRef>
              <c:f>Taul1!$A$5</c:f>
              <c:strCache>
                <c:ptCount val="1"/>
                <c:pt idx="0">
                  <c:v>Kasvaa</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Taul1!$B$1:$F$1</c:f>
              <c:strCache>
                <c:ptCount val="5"/>
                <c:pt idx="0">
                  <c:v>2020</c:v>
                </c:pt>
                <c:pt idx="1">
                  <c:v>2021</c:v>
                </c:pt>
                <c:pt idx="2">
                  <c:v>2022</c:v>
                </c:pt>
                <c:pt idx="3">
                  <c:v>2023</c:v>
                </c:pt>
                <c:pt idx="4">
                  <c:v>2024</c:v>
                </c:pt>
              </c:strCache>
            </c:strRef>
          </c:cat>
          <c:val>
            <c:numRef>
              <c:f>Taul1!$B$5:$F$5</c:f>
              <c:numCache>
                <c:formatCode>0.00%</c:formatCode>
                <c:ptCount val="5"/>
                <c:pt idx="0">
                  <c:v>0.45700000000000002</c:v>
                </c:pt>
                <c:pt idx="1">
                  <c:v>0.64700000000000002</c:v>
                </c:pt>
                <c:pt idx="2">
                  <c:v>0.65200000000000002</c:v>
                </c:pt>
                <c:pt idx="3">
                  <c:v>0.59199999999999997</c:v>
                </c:pt>
                <c:pt idx="4">
                  <c:v>0.56699999999999995</c:v>
                </c:pt>
              </c:numCache>
            </c:numRef>
          </c:val>
          <c:extLst>
            <c:ext xmlns:c16="http://schemas.microsoft.com/office/drawing/2014/chart" uri="{C3380CC4-5D6E-409C-BE32-E72D297353CC}">
              <c16:uniqueId val="{00000003-5050-4C1C-B8A1-BF76E80674F3}"/>
            </c:ext>
          </c:extLst>
        </c:ser>
        <c:ser>
          <c:idx val="4"/>
          <c:order val="4"/>
          <c:tx>
            <c:strRef>
              <c:f>Taul1!$A$6</c:f>
              <c:strCache>
                <c:ptCount val="1"/>
                <c:pt idx="0">
                  <c:v>Kasvaa merkittävästi</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Taul1!$B$1:$F$1</c:f>
              <c:strCache>
                <c:ptCount val="5"/>
                <c:pt idx="0">
                  <c:v>2020</c:v>
                </c:pt>
                <c:pt idx="1">
                  <c:v>2021</c:v>
                </c:pt>
                <c:pt idx="2">
                  <c:v>2022</c:v>
                </c:pt>
                <c:pt idx="3">
                  <c:v>2023</c:v>
                </c:pt>
                <c:pt idx="4">
                  <c:v>2024</c:v>
                </c:pt>
              </c:strCache>
            </c:strRef>
          </c:cat>
          <c:val>
            <c:numRef>
              <c:f>Taul1!$B$6:$F$6</c:f>
              <c:numCache>
                <c:formatCode>0.00%</c:formatCode>
                <c:ptCount val="5"/>
                <c:pt idx="0">
                  <c:v>9.9000000000000005E-2</c:v>
                </c:pt>
                <c:pt idx="1">
                  <c:v>0.11600000000000001</c:v>
                </c:pt>
                <c:pt idx="2">
                  <c:v>6.0999999999999999E-2</c:v>
                </c:pt>
                <c:pt idx="3">
                  <c:v>8.3000000000000004E-2</c:v>
                </c:pt>
                <c:pt idx="4">
                  <c:v>8.6999999999999994E-2</c:v>
                </c:pt>
              </c:numCache>
            </c:numRef>
          </c:val>
          <c:extLst>
            <c:ext xmlns:c16="http://schemas.microsoft.com/office/drawing/2014/chart" uri="{C3380CC4-5D6E-409C-BE32-E72D297353CC}">
              <c16:uniqueId val="{00000004-5050-4C1C-B8A1-BF76E80674F3}"/>
            </c:ext>
          </c:extLst>
        </c:ser>
        <c:dLbls>
          <c:showLegendKey val="0"/>
          <c:showVal val="1"/>
          <c:showCatName val="0"/>
          <c:showSerName val="0"/>
          <c:showPercent val="0"/>
          <c:showBubbleSize val="0"/>
        </c:dLbls>
        <c:gapWidth val="40"/>
        <c:overlap val="100"/>
        <c:axId val="362493744"/>
        <c:axId val="362491824"/>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Vähenee merkittävästi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Taul1!$B$1:$F$1</c15:sqref>
                        </c15:formulaRef>
                      </c:ext>
                    </c:extLst>
                    <c:strCache>
                      <c:ptCount val="5"/>
                      <c:pt idx="0">
                        <c:v>2020</c:v>
                      </c:pt>
                      <c:pt idx="1">
                        <c:v>2021</c:v>
                      </c:pt>
                      <c:pt idx="2">
                        <c:v>2022</c:v>
                      </c:pt>
                      <c:pt idx="3">
                        <c:v>2023</c:v>
                      </c:pt>
                      <c:pt idx="4">
                        <c:v>2024</c:v>
                      </c:pt>
                    </c:strCache>
                  </c:strRef>
                </c:cat>
                <c:val>
                  <c:numRef>
                    <c:extLst>
                      <c:ext uri="{02D57815-91ED-43cb-92C2-25804820EDAC}">
                        <c15:formulaRef>
                          <c15:sqref>Taul1!$B$2:$F$2</c15:sqref>
                        </c15:formulaRef>
                      </c:ext>
                    </c:extLst>
                    <c:numCache>
                      <c:formatCode>0.00%</c:formatCode>
                      <c:ptCount val="5"/>
                      <c:pt idx="0">
                        <c:v>0.04</c:v>
                      </c:pt>
                      <c:pt idx="1">
                        <c:v>5.0000000000000001E-3</c:v>
                      </c:pt>
                      <c:pt idx="2">
                        <c:v>8.9999999999999993E-3</c:v>
                      </c:pt>
                      <c:pt idx="3">
                        <c:v>1.4999999999999999E-2</c:v>
                      </c:pt>
                      <c:pt idx="4">
                        <c:v>1.6E-2</c:v>
                      </c:pt>
                    </c:numCache>
                  </c:numRef>
                </c:val>
                <c:extLst>
                  <c:ext xmlns:c16="http://schemas.microsoft.com/office/drawing/2014/chart" uri="{C3380CC4-5D6E-409C-BE32-E72D297353CC}">
                    <c16:uniqueId val="{00000000-5050-4C1C-B8A1-BF76E80674F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Vähenee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Taul1!$B$1:$F$1</c15:sqref>
                        </c15:formulaRef>
                      </c:ext>
                    </c:extLst>
                    <c:strCache>
                      <c:ptCount val="5"/>
                      <c:pt idx="0">
                        <c:v>2020</c:v>
                      </c:pt>
                      <c:pt idx="1">
                        <c:v>2021</c:v>
                      </c:pt>
                      <c:pt idx="2">
                        <c:v>2022</c:v>
                      </c:pt>
                      <c:pt idx="3">
                        <c:v>2023</c:v>
                      </c:pt>
                      <c:pt idx="4">
                        <c:v>2024</c:v>
                      </c:pt>
                    </c:strCache>
                  </c:strRef>
                </c:cat>
                <c:val>
                  <c:numRef>
                    <c:extLst xmlns:c15="http://schemas.microsoft.com/office/drawing/2012/chart">
                      <c:ext xmlns:c15="http://schemas.microsoft.com/office/drawing/2012/chart" uri="{02D57815-91ED-43cb-92C2-25804820EDAC}">
                        <c15:formulaRef>
                          <c15:sqref>Taul1!$B$3:$F$3</c15:sqref>
                        </c15:formulaRef>
                      </c:ext>
                    </c:extLst>
                    <c:numCache>
                      <c:formatCode>0.00%</c:formatCode>
                      <c:ptCount val="5"/>
                      <c:pt idx="0">
                        <c:v>6.5000000000000002E-2</c:v>
                      </c:pt>
                      <c:pt idx="1">
                        <c:v>2.1000000000000001E-2</c:v>
                      </c:pt>
                      <c:pt idx="2">
                        <c:v>0.03</c:v>
                      </c:pt>
                      <c:pt idx="3">
                        <c:v>3.2000000000000001E-2</c:v>
                      </c:pt>
                      <c:pt idx="4">
                        <c:v>4.2999999999999997E-2</c:v>
                      </c:pt>
                    </c:numCache>
                  </c:numRef>
                </c:val>
                <c:extLst xmlns:c15="http://schemas.microsoft.com/office/drawing/2012/chart">
                  <c:ext xmlns:c16="http://schemas.microsoft.com/office/drawing/2014/chart" uri="{C3380CC4-5D6E-409C-BE32-E72D297353CC}">
                    <c16:uniqueId val="{00000001-5050-4C1C-B8A1-BF76E80674F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Ei vähene eikä kasva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Taul1!$B$1:$F$1</c15:sqref>
                        </c15:formulaRef>
                      </c:ext>
                    </c:extLst>
                    <c:strCache>
                      <c:ptCount val="5"/>
                      <c:pt idx="0">
                        <c:v>2020</c:v>
                      </c:pt>
                      <c:pt idx="1">
                        <c:v>2021</c:v>
                      </c:pt>
                      <c:pt idx="2">
                        <c:v>2022</c:v>
                      </c:pt>
                      <c:pt idx="3">
                        <c:v>2023</c:v>
                      </c:pt>
                      <c:pt idx="4">
                        <c:v>2024</c:v>
                      </c:pt>
                    </c:strCache>
                  </c:strRef>
                </c:cat>
                <c:val>
                  <c:numRef>
                    <c:extLst xmlns:c15="http://schemas.microsoft.com/office/drawing/2012/chart">
                      <c:ext xmlns:c15="http://schemas.microsoft.com/office/drawing/2012/chart" uri="{02D57815-91ED-43cb-92C2-25804820EDAC}">
                        <c15:formulaRef>
                          <c15:sqref>Taul1!$B$4:$F$4</c15:sqref>
                        </c15:formulaRef>
                      </c:ext>
                    </c:extLst>
                    <c:numCache>
                      <c:formatCode>0.00%</c:formatCode>
                      <c:ptCount val="5"/>
                      <c:pt idx="0">
                        <c:v>0.34</c:v>
                      </c:pt>
                      <c:pt idx="1">
                        <c:v>0.21</c:v>
                      </c:pt>
                      <c:pt idx="2">
                        <c:v>0.248</c:v>
                      </c:pt>
                      <c:pt idx="3">
                        <c:v>0.27800000000000002</c:v>
                      </c:pt>
                      <c:pt idx="4">
                        <c:v>0.28699999999999998</c:v>
                      </c:pt>
                    </c:numCache>
                  </c:numRef>
                </c:val>
                <c:extLst xmlns:c15="http://schemas.microsoft.com/office/drawing/2012/chart">
                  <c:ext xmlns:c16="http://schemas.microsoft.com/office/drawing/2014/chart" uri="{C3380CC4-5D6E-409C-BE32-E72D297353CC}">
                    <c16:uniqueId val="{00000002-5050-4C1C-B8A1-BF76E80674F3}"/>
                  </c:ext>
                </c:extLst>
              </c15:ser>
            </c15:filteredBarSeries>
          </c:ext>
        </c:extLst>
      </c:barChart>
      <c:catAx>
        <c:axId val="3624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2491824"/>
        <c:crosses val="autoZero"/>
        <c:auto val="1"/>
        <c:lblAlgn val="ctr"/>
        <c:lblOffset val="100"/>
        <c:noMultiLvlLbl val="0"/>
      </c:catAx>
      <c:valAx>
        <c:axId val="36249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24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97-480C-A0B4-6CD1A3C4D7B1}"/>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1-3D20-4CB5-9F78-37196C849EA8}"/>
              </c:ext>
            </c:extLst>
          </c:dPt>
          <c:cat>
            <c:strRef>
              <c:f>Taul1!$A$2:$A$3</c:f>
              <c:strCache>
                <c:ptCount val="2"/>
                <c:pt idx="0">
                  <c:v>1. neljännes</c:v>
                </c:pt>
                <c:pt idx="1">
                  <c:v>2. neljännes</c:v>
                </c:pt>
              </c:strCache>
            </c:strRef>
          </c:cat>
          <c:val>
            <c:numRef>
              <c:f>Taul1!$B$2:$B$3</c:f>
              <c:numCache>
                <c:formatCode>0%</c:formatCode>
                <c:ptCount val="2"/>
                <c:pt idx="0">
                  <c:v>0.77</c:v>
                </c:pt>
                <c:pt idx="1">
                  <c:v>0.23</c:v>
                </c:pt>
              </c:numCache>
            </c:numRef>
          </c:val>
          <c:extLst>
            <c:ext xmlns:c16="http://schemas.microsoft.com/office/drawing/2014/chart" uri="{C3380CC4-5D6E-409C-BE32-E72D297353CC}">
              <c16:uniqueId val="{00000000-3D20-4CB5-9F78-37196C849E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17-4F30-BF4B-4744C082901E}"/>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2E17-4F30-BF4B-4744C082901E}"/>
              </c:ext>
            </c:extLst>
          </c:dPt>
          <c:cat>
            <c:strRef>
              <c:f>Taul1!$A$2:$A$3</c:f>
              <c:strCache>
                <c:ptCount val="2"/>
                <c:pt idx="0">
                  <c:v>1. neljännes</c:v>
                </c:pt>
                <c:pt idx="1">
                  <c:v>2. neljännes</c:v>
                </c:pt>
              </c:strCache>
            </c:strRef>
          </c:cat>
          <c:val>
            <c:numRef>
              <c:f>Taul1!$B$2:$B$3</c:f>
              <c:numCache>
                <c:formatCode>0%</c:formatCode>
                <c:ptCount val="2"/>
                <c:pt idx="0">
                  <c:v>0.48</c:v>
                </c:pt>
                <c:pt idx="1">
                  <c:v>0.52</c:v>
                </c:pt>
              </c:numCache>
            </c:numRef>
          </c:val>
          <c:extLst>
            <c:ext xmlns:c16="http://schemas.microsoft.com/office/drawing/2014/chart" uri="{C3380CC4-5D6E-409C-BE32-E72D297353CC}">
              <c16:uniqueId val="{00000004-2E17-4F30-BF4B-4744C08290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A4-4CDA-AF49-CB24470A5BA7}"/>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10A4-4CDA-AF49-CB24470A5BA7}"/>
              </c:ext>
            </c:extLst>
          </c:dPt>
          <c:cat>
            <c:strRef>
              <c:f>Taul1!$A$2:$A$3</c:f>
              <c:strCache>
                <c:ptCount val="2"/>
                <c:pt idx="0">
                  <c:v>1. neljännes</c:v>
                </c:pt>
                <c:pt idx="1">
                  <c:v>2. neljännes</c:v>
                </c:pt>
              </c:strCache>
            </c:strRef>
          </c:cat>
          <c:val>
            <c:numRef>
              <c:f>Taul1!$B$2:$B$3</c:f>
              <c:numCache>
                <c:formatCode>0%</c:formatCode>
                <c:ptCount val="2"/>
                <c:pt idx="0">
                  <c:v>0.63</c:v>
                </c:pt>
                <c:pt idx="1">
                  <c:v>0.37</c:v>
                </c:pt>
              </c:numCache>
            </c:numRef>
          </c:val>
          <c:extLst>
            <c:ext xmlns:c16="http://schemas.microsoft.com/office/drawing/2014/chart" uri="{C3380CC4-5D6E-409C-BE32-E72D297353CC}">
              <c16:uniqueId val="{00000004-10A4-4CDA-AF49-CB24470A5B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4F-4192-ACFD-6B59C1070267}"/>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454F-4192-ACFD-6B59C1070267}"/>
              </c:ext>
            </c:extLst>
          </c:dPt>
          <c:cat>
            <c:strRef>
              <c:f>Taul1!$A$2:$A$3</c:f>
              <c:strCache>
                <c:ptCount val="2"/>
                <c:pt idx="0">
                  <c:v>1. neljännes</c:v>
                </c:pt>
                <c:pt idx="1">
                  <c:v>2. neljännes</c:v>
                </c:pt>
              </c:strCache>
            </c:strRef>
          </c:cat>
          <c:val>
            <c:numRef>
              <c:f>Taul1!$B$2:$B$3</c:f>
              <c:numCache>
                <c:formatCode>0%</c:formatCode>
                <c:ptCount val="2"/>
                <c:pt idx="0">
                  <c:v>0.55000000000000004</c:v>
                </c:pt>
                <c:pt idx="1">
                  <c:v>0.45</c:v>
                </c:pt>
              </c:numCache>
            </c:numRef>
          </c:val>
          <c:extLst>
            <c:ext xmlns:c16="http://schemas.microsoft.com/office/drawing/2014/chart" uri="{C3380CC4-5D6E-409C-BE32-E72D297353CC}">
              <c16:uniqueId val="{00000004-454F-4192-ACFD-6B59C10702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Miltä koulutusasteelta valmistuneista osaajista on yrityksessänne suurin pula?</c:v>
                </c:pt>
              </c:strCache>
            </c:strRef>
          </c:tx>
          <c:dPt>
            <c:idx val="0"/>
            <c:bubble3D val="0"/>
            <c:spPr>
              <a:solidFill>
                <a:schemeClr val="accent1"/>
              </a:solidFill>
              <a:ln>
                <a:noFill/>
              </a:ln>
              <a:effectLst/>
            </c:spPr>
            <c:extLst>
              <c:ext xmlns:c16="http://schemas.microsoft.com/office/drawing/2014/chart" uri="{C3380CC4-5D6E-409C-BE32-E72D297353CC}">
                <c16:uniqueId val="{00000001-1AC1-4B24-8CA8-6ABD504CB455}"/>
              </c:ext>
            </c:extLst>
          </c:dPt>
          <c:dPt>
            <c:idx val="1"/>
            <c:bubble3D val="0"/>
            <c:spPr>
              <a:solidFill>
                <a:schemeClr val="accent2"/>
              </a:solidFill>
              <a:ln>
                <a:noFill/>
              </a:ln>
              <a:effectLst/>
            </c:spPr>
            <c:extLst>
              <c:ext xmlns:c16="http://schemas.microsoft.com/office/drawing/2014/chart" uri="{C3380CC4-5D6E-409C-BE32-E72D297353CC}">
                <c16:uniqueId val="{00000003-1AC1-4B24-8CA8-6ABD504CB455}"/>
              </c:ext>
            </c:extLst>
          </c:dPt>
          <c:dPt>
            <c:idx val="2"/>
            <c:bubble3D val="0"/>
            <c:spPr>
              <a:solidFill>
                <a:schemeClr val="accent3"/>
              </a:solidFill>
              <a:ln>
                <a:noFill/>
              </a:ln>
              <a:effectLst/>
            </c:spPr>
            <c:extLst>
              <c:ext xmlns:c16="http://schemas.microsoft.com/office/drawing/2014/chart" uri="{C3380CC4-5D6E-409C-BE32-E72D297353CC}">
                <c16:uniqueId val="{00000005-1AC1-4B24-8CA8-6ABD504CB455}"/>
              </c:ext>
            </c:extLst>
          </c:dPt>
          <c:dPt>
            <c:idx val="3"/>
            <c:bubble3D val="0"/>
            <c:spPr>
              <a:solidFill>
                <a:schemeClr val="accent4"/>
              </a:solidFill>
              <a:ln>
                <a:noFill/>
              </a:ln>
              <a:effectLst/>
            </c:spPr>
            <c:extLst>
              <c:ext xmlns:c16="http://schemas.microsoft.com/office/drawing/2014/chart" uri="{C3380CC4-5D6E-409C-BE32-E72D297353CC}">
                <c16:uniqueId val="{00000007-1AC1-4B24-8CA8-6ABD504CB455}"/>
              </c:ext>
            </c:extLst>
          </c:dPt>
          <c:dPt>
            <c:idx val="4"/>
            <c:bubble3D val="0"/>
            <c:spPr>
              <a:solidFill>
                <a:schemeClr val="accent5"/>
              </a:solidFill>
              <a:ln>
                <a:noFill/>
              </a:ln>
              <a:effectLst/>
            </c:spPr>
            <c:extLst>
              <c:ext xmlns:c16="http://schemas.microsoft.com/office/drawing/2014/chart" uri="{C3380CC4-5D6E-409C-BE32-E72D297353CC}">
                <c16:uniqueId val="{00000009-1AC1-4B24-8CA8-6ABD504CB455}"/>
              </c:ext>
            </c:extLst>
          </c:dPt>
          <c:dLbls>
            <c:dLbl>
              <c:idx val="2"/>
              <c:numFmt formatCode="0%" sourceLinked="0"/>
              <c:spPr>
                <a:noFill/>
                <a:ln>
                  <a:noFill/>
                </a:ln>
                <a:effectLst/>
              </c:spPr>
              <c:txPr>
                <a:bodyPr rot="0" spcFirstLastPara="1" vertOverflow="ellipsis" vert="horz" wrap="square" anchor="ctr" anchorCtr="1"/>
                <a:lstStyle/>
                <a:p>
                  <a:pPr>
                    <a:defRPr sz="1400" b="1" i="0" u="none" strike="noStrike" kern="1200" baseline="0" smtId="4294967295">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5-1AC1-4B24-8CA8-6ABD504CB455}"/>
                </c:ext>
              </c:extLst>
            </c:dLbl>
            <c:dLbl>
              <c:idx val="3"/>
              <c:numFmt formatCode="0%" sourceLinked="0"/>
              <c:spPr>
                <a:noFill/>
                <a:ln>
                  <a:noFill/>
                </a:ln>
                <a:effectLst/>
              </c:spPr>
              <c:txPr>
                <a:bodyPr rot="0" spcFirstLastPara="1" vertOverflow="ellipsis" vert="horz" wrap="square" anchor="ctr" anchorCtr="1"/>
                <a:lstStyle/>
                <a:p>
                  <a:pPr>
                    <a:defRPr sz="1400" b="1" i="0" u="none" strike="noStrike" kern="1200" baseline="0" smtId="4294967295">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7-1AC1-4B24-8CA8-6ABD504CB455}"/>
                </c:ext>
              </c:extLst>
            </c:dLbl>
            <c:dLbl>
              <c:idx val="4"/>
              <c:numFmt formatCode="0%" sourceLinked="0"/>
              <c:spPr>
                <a:noFill/>
                <a:ln>
                  <a:noFill/>
                </a:ln>
                <a:effectLst/>
              </c:spPr>
              <c:txPr>
                <a:bodyPr rot="0" spcFirstLastPara="1" vertOverflow="ellipsis" vert="horz" wrap="square" anchor="ctr" anchorCtr="1"/>
                <a:lstStyle/>
                <a:p>
                  <a:pPr>
                    <a:defRPr sz="1400" b="1" i="0" u="none" strike="noStrike" kern="1200" baseline="0" smtId="4294967295">
                      <a:solidFill>
                        <a:schemeClr val="tx1"/>
                      </a:solidFill>
                      <a:latin typeface="+mn-lt"/>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9-1AC1-4B24-8CA8-6ABD504CB455}"/>
                </c:ext>
              </c:extLst>
            </c:dLbl>
            <c:numFmt formatCode="0%" sourceLinked="0"/>
            <c:spPr>
              <a:noFill/>
              <a:ln>
                <a:noFill/>
              </a:ln>
              <a:effectLst/>
            </c:spPr>
            <c:txPr>
              <a:bodyPr rot="0" spcFirstLastPara="1" vertOverflow="ellipsis" vert="horz" wrap="square" anchor="ctr" anchorCtr="1"/>
              <a:lstStyle/>
              <a:p>
                <a:pPr>
                  <a:defRPr sz="800" b="0" i="0" u="none" strike="noStrike" kern="1200" baseline="0" smtId="4294967295">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Peruskoulu</c:v>
                </c:pt>
                <c:pt idx="1">
                  <c:v>Lukiokoulutus</c:v>
                </c:pt>
                <c:pt idx="2">
                  <c:v>Ammatillinen koulutus</c:v>
                </c:pt>
                <c:pt idx="3">
                  <c:v>Ammattikorkeakoulutus</c:v>
                </c:pt>
                <c:pt idx="4">
                  <c:v>Yliopistokoulutus</c:v>
                </c:pt>
              </c:strCache>
            </c:strRef>
          </c:cat>
          <c:val>
            <c:numRef>
              <c:f>Sheet1!$B$2:$B$6</c:f>
              <c:numCache>
                <c:formatCode>0.0%</c:formatCode>
                <c:ptCount val="5"/>
                <c:pt idx="0">
                  <c:v>9.1277890466531439E-3</c:v>
                </c:pt>
                <c:pt idx="1">
                  <c:v>9.1277890466531439E-3</c:v>
                </c:pt>
                <c:pt idx="2">
                  <c:v>0.47971602434077076</c:v>
                </c:pt>
                <c:pt idx="3">
                  <c:v>0.3052738336713996</c:v>
                </c:pt>
                <c:pt idx="4">
                  <c:v>0.19675456389452334</c:v>
                </c:pt>
              </c:numCache>
            </c:numRef>
          </c:val>
          <c:extLst>
            <c:ext xmlns:c16="http://schemas.microsoft.com/office/drawing/2014/chart" uri="{C3380CC4-5D6E-409C-BE32-E72D297353CC}">
              <c16:uniqueId val="{0000000A-1AC1-4B24-8CA8-6ABD504CB455}"/>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tx1"/>
              </a:solidFill>
              <a:latin typeface="+mn-lt"/>
              <a:ea typeface="+mn-ea"/>
              <a:cs typeface="+mn-cs"/>
            </a:defRPr>
          </a:pPr>
          <a:endParaRPr lang="fi-FI"/>
        </a:p>
      </c:txPr>
    </c:legend>
    <c:plotVisOnly val="1"/>
    <c:dispBlanksAs val="zero"/>
    <c:showDLblsOverMax val="1"/>
  </c:chart>
  <c:spPr>
    <a:noFill/>
    <a:ln w="6350" cap="flat" cmpd="sng" algn="ctr">
      <a:noFill/>
      <a:prstDash val="solid"/>
      <a:miter lim="800000"/>
    </a:ln>
    <a:effectLst/>
  </c:spPr>
  <c:txPr>
    <a:bodyPr/>
    <a:lstStyle/>
    <a:p>
      <a:pPr>
        <a:defRPr sz="1800" smtId="4294967295"/>
      </a:pPr>
      <a:endParaRPr lang="fi-FI"/>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mikroyritys (alle 2 M€)</cx:pt>
          <cx:pt idx="1">pienyritys (alle 10 M€)</cx:pt>
          <cx:pt idx="2">keskisuuri yritys (alle 50 M€)</cx:pt>
          <cx:pt idx="3">suuryritys (yli 50 M€)</cx:pt>
          <cx:pt idx="4">EOS</cx:pt>
        </cx:lvl>
      </cx:strDim>
      <cx:numDim type="size">
        <cx:f>Sheet1!$B$2:$B$6</cx:f>
        <cx:lvl ptCount="5" formatCode="0,0%">
          <cx:pt idx="0">0.44117647058823528</cx:pt>
          <cx:pt idx="1">0.28194726166328599</cx:pt>
          <cx:pt idx="2">0.15720081135902636</cx:pt>
          <cx:pt idx="3">0.11257606490872211</cx:pt>
          <cx:pt idx="4">0.007099391480730223</cx:pt>
        </cx:lvl>
      </cx:numDim>
    </cx:data>
  </cx:chartData>
  <cx:chart>
    <cx:plotArea>
      <cx:plotAreaRegion>
        <cx:series layoutId="treemap" uniqueId="{F2065799-4E0C-434C-A9D5-1079C9D87B60}">
          <cx:tx>
            <cx:txData>
              <cx:f>Sheet1!$B$1</cx:f>
              <cx:v>Yrityksen vuosiliikevaihto?</cx:v>
            </cx:txData>
          </cx:tx>
          <cx:dataLabels pos="inEnd">
            <cx:txPr>
              <a:bodyPr vertOverflow="overflow" horzOverflow="overflow" wrap="square" lIns="0" tIns="0" rIns="0" bIns="0"/>
              <a:lstStyle/>
              <a:p>
                <a:pPr algn="ctr" rtl="0">
                  <a:defRPr sz="1800" b="0" i="0">
                    <a:ln>
                      <a:solidFill>
                        <a:schemeClr val="bg1"/>
                      </a:solidFill>
                    </a:ln>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pPr>
                <a:endParaRPr lang="fi-FI" sz="1800">
                  <a:ln>
                    <a:solidFill>
                      <a:schemeClr val="bg1"/>
                    </a:solidFill>
                  </a:ln>
                  <a:solidFill>
                    <a:schemeClr val="bg1"/>
                  </a:solidFill>
                </a:endParaRPr>
              </a:p>
            </cx:txPr>
            <cx:visibility seriesName="0" categoryName="1" value="0"/>
            <cx:separator>, </cx:separator>
          </cx:dataLabels>
          <cx:dataId val="0"/>
          <cx:layoutPr>
            <cx:parentLabelLayout val="overlapping"/>
          </cx:layoutPr>
        </cx:series>
      </cx:plotAreaRegion>
    </cx:plotArea>
  </cx:chart>
  <cx:spPr>
    <a:solidFill>
      <a:schemeClr val="bg1"/>
    </a:solid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2.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diagrams/_rels/data3.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04.png"/><Relationship Id="rId7" Type="http://schemas.openxmlformats.org/officeDocument/2006/relationships/image" Target="../media/image92.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04.png"/><Relationship Id="rId7" Type="http://schemas.openxmlformats.org/officeDocument/2006/relationships/image" Target="../media/image92.png"/><Relationship Id="rId2" Type="http://schemas.openxmlformats.org/officeDocument/2006/relationships/image" Target="../media/image103.svg"/><Relationship Id="rId1" Type="http://schemas.openxmlformats.org/officeDocument/2006/relationships/image" Target="../media/image102.png"/><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DCB46-0E86-4351-A1BB-888127DFCA4D}" type="doc">
      <dgm:prSet loTypeId="urn:microsoft.com/office/officeart/2018/2/layout/IconCircleList" loCatId="icon" qsTypeId="urn:microsoft.com/office/officeart/2005/8/quickstyle/simple4" qsCatId="simple" csTypeId="urn:microsoft.com/office/officeart/2005/8/colors/accent4_2" csCatId="accent4" phldr="1"/>
      <dgm:spPr/>
      <dgm:t>
        <a:bodyPr/>
        <a:lstStyle/>
        <a:p>
          <a:endParaRPr lang="en-US"/>
        </a:p>
      </dgm:t>
    </dgm:pt>
    <dgm:pt modelId="{5E8592DA-F491-40FC-B402-F4433E13F703}">
      <dgm:prSet/>
      <dgm:spPr/>
      <dgm:t>
        <a:bodyPr/>
        <a:lstStyle/>
        <a:p>
          <a:pPr>
            <a:lnSpc>
              <a:spcPct val="100000"/>
            </a:lnSpc>
          </a:pPr>
          <a:r>
            <a:rPr lang="fi-FI"/>
            <a:t>Koulutuksen sisältöjen kehittäminen vastaamaan työelämän tarpeita</a:t>
          </a:r>
          <a:endParaRPr lang="en-US"/>
        </a:p>
      </dgm:t>
    </dgm:pt>
    <dgm:pt modelId="{B88DFA5F-7EBF-4B15-82D1-BCFFE892A69A}" type="parTrans" cxnId="{1F8B10F4-A274-4C41-81A8-7673E8659ABA}">
      <dgm:prSet/>
      <dgm:spPr/>
      <dgm:t>
        <a:bodyPr/>
        <a:lstStyle/>
        <a:p>
          <a:endParaRPr lang="en-US"/>
        </a:p>
      </dgm:t>
    </dgm:pt>
    <dgm:pt modelId="{1802E49C-4323-4E76-A3E6-E68953CE64F2}" type="sibTrans" cxnId="{1F8B10F4-A274-4C41-81A8-7673E8659ABA}">
      <dgm:prSet/>
      <dgm:spPr/>
      <dgm:t>
        <a:bodyPr/>
        <a:lstStyle/>
        <a:p>
          <a:pPr>
            <a:lnSpc>
              <a:spcPct val="100000"/>
            </a:lnSpc>
          </a:pPr>
          <a:endParaRPr lang="en-US"/>
        </a:p>
      </dgm:t>
    </dgm:pt>
    <dgm:pt modelId="{52578A8D-831D-4820-AB5A-A2B52DAAC12F}">
      <dgm:prSet/>
      <dgm:spPr/>
      <dgm:t>
        <a:bodyPr/>
        <a:lstStyle/>
        <a:p>
          <a:pPr>
            <a:lnSpc>
              <a:spcPct val="100000"/>
            </a:lnSpc>
          </a:pPr>
          <a:r>
            <a:rPr lang="fi-FI"/>
            <a:t>Työn vastaanottamisen kannustinloukkujen purkaminen</a:t>
          </a:r>
          <a:endParaRPr lang="en-US"/>
        </a:p>
      </dgm:t>
    </dgm:pt>
    <dgm:pt modelId="{8B692D65-7740-4490-B2CA-AE87A0BD3388}" type="parTrans" cxnId="{86C22D52-55D2-4EBF-BB1F-64007ACF9A05}">
      <dgm:prSet/>
      <dgm:spPr/>
      <dgm:t>
        <a:bodyPr/>
        <a:lstStyle/>
        <a:p>
          <a:endParaRPr lang="en-US"/>
        </a:p>
      </dgm:t>
    </dgm:pt>
    <dgm:pt modelId="{282C2640-C035-450B-9E6F-A3E8D26F4ADB}" type="sibTrans" cxnId="{86C22D52-55D2-4EBF-BB1F-64007ACF9A05}">
      <dgm:prSet/>
      <dgm:spPr/>
      <dgm:t>
        <a:bodyPr/>
        <a:lstStyle/>
        <a:p>
          <a:pPr>
            <a:lnSpc>
              <a:spcPct val="100000"/>
            </a:lnSpc>
          </a:pPr>
          <a:endParaRPr lang="en-US"/>
        </a:p>
      </dgm:t>
    </dgm:pt>
    <dgm:pt modelId="{414C8E8A-88A7-4B0B-A8A3-5CA0C593B498}">
      <dgm:prSet/>
      <dgm:spPr/>
      <dgm:t>
        <a:bodyPr/>
        <a:lstStyle/>
        <a:p>
          <a:pPr>
            <a:lnSpc>
              <a:spcPct val="100000"/>
            </a:lnSpc>
          </a:pPr>
          <a:r>
            <a:rPr lang="fi-FI"/>
            <a:t>Yritysten ja oppilaitosten yhteistyön tiivistäminen</a:t>
          </a:r>
          <a:endParaRPr lang="en-US"/>
        </a:p>
      </dgm:t>
    </dgm:pt>
    <dgm:pt modelId="{ED493EA2-B979-44CA-9252-3956BC07DB23}" type="parTrans" cxnId="{4C12C705-6407-4285-87F6-F9BB1A0C1C79}">
      <dgm:prSet/>
      <dgm:spPr/>
      <dgm:t>
        <a:bodyPr/>
        <a:lstStyle/>
        <a:p>
          <a:endParaRPr lang="en-US"/>
        </a:p>
      </dgm:t>
    </dgm:pt>
    <dgm:pt modelId="{B95C4078-9827-49F4-B3EE-1983EC874AEC}" type="sibTrans" cxnId="{4C12C705-6407-4285-87F6-F9BB1A0C1C79}">
      <dgm:prSet/>
      <dgm:spPr/>
      <dgm:t>
        <a:bodyPr/>
        <a:lstStyle/>
        <a:p>
          <a:pPr>
            <a:lnSpc>
              <a:spcPct val="100000"/>
            </a:lnSpc>
          </a:pPr>
          <a:endParaRPr lang="en-US"/>
        </a:p>
      </dgm:t>
    </dgm:pt>
    <dgm:pt modelId="{6569573A-26EA-43EA-9856-700E50BBF378}">
      <dgm:prSet/>
      <dgm:spPr/>
      <dgm:t>
        <a:bodyPr/>
        <a:lstStyle/>
        <a:p>
          <a:pPr>
            <a:lnSpc>
              <a:spcPct val="100000"/>
            </a:lnSpc>
          </a:pPr>
          <a:r>
            <a:rPr lang="fi-FI"/>
            <a:t>Toimet Suomessa olevien maahanmuuttajien työllistämiseksi </a:t>
          </a:r>
          <a:endParaRPr lang="en-US"/>
        </a:p>
      </dgm:t>
    </dgm:pt>
    <dgm:pt modelId="{9E9BB912-D3BB-4764-B135-C5AD5A39C34C}" type="parTrans" cxnId="{6662876C-7A48-472F-8A71-20476D54E23C}">
      <dgm:prSet/>
      <dgm:spPr/>
      <dgm:t>
        <a:bodyPr/>
        <a:lstStyle/>
        <a:p>
          <a:endParaRPr lang="en-US"/>
        </a:p>
      </dgm:t>
    </dgm:pt>
    <dgm:pt modelId="{A71F3FD6-5285-4F3A-8B0D-AF856CE45203}" type="sibTrans" cxnId="{6662876C-7A48-472F-8A71-20476D54E23C}">
      <dgm:prSet/>
      <dgm:spPr/>
      <dgm:t>
        <a:bodyPr/>
        <a:lstStyle/>
        <a:p>
          <a:endParaRPr lang="en-US"/>
        </a:p>
      </dgm:t>
    </dgm:pt>
    <dgm:pt modelId="{7559AC5C-86D1-45B0-97DE-05024DB96549}" type="pres">
      <dgm:prSet presAssocID="{FAEDCB46-0E86-4351-A1BB-888127DFCA4D}" presName="root" presStyleCnt="0">
        <dgm:presLayoutVars>
          <dgm:dir/>
          <dgm:resizeHandles val="exact"/>
        </dgm:presLayoutVars>
      </dgm:prSet>
      <dgm:spPr/>
    </dgm:pt>
    <dgm:pt modelId="{8876D04C-5DFF-4B92-B447-8E60DE18FE9D}" type="pres">
      <dgm:prSet presAssocID="{FAEDCB46-0E86-4351-A1BB-888127DFCA4D}" presName="container" presStyleCnt="0">
        <dgm:presLayoutVars>
          <dgm:dir/>
          <dgm:resizeHandles val="exact"/>
        </dgm:presLayoutVars>
      </dgm:prSet>
      <dgm:spPr/>
    </dgm:pt>
    <dgm:pt modelId="{97CECD7E-755E-47F6-BC35-5864AD445924}" type="pres">
      <dgm:prSet presAssocID="{5E8592DA-F491-40FC-B402-F4433E13F703}" presName="compNode" presStyleCnt="0"/>
      <dgm:spPr/>
    </dgm:pt>
    <dgm:pt modelId="{E71E0A58-3326-4ADE-93E0-F6F32B4EE10F}" type="pres">
      <dgm:prSet presAssocID="{5E8592DA-F491-40FC-B402-F4433E13F703}" presName="iconBgRect" presStyleLbl="bgShp" presStyleIdx="0" presStyleCnt="4"/>
      <dgm:spPr/>
    </dgm:pt>
    <dgm:pt modelId="{BD5F7EC1-6E9D-4598-B080-9F42F0455738}" type="pres">
      <dgm:prSet presAssocID="{5E8592DA-F491-40FC-B402-F4433E13F7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alintamerkki"/>
        </a:ext>
      </dgm:extLst>
    </dgm:pt>
    <dgm:pt modelId="{48EA2D89-5B46-4020-920A-5E356F0C247A}" type="pres">
      <dgm:prSet presAssocID="{5E8592DA-F491-40FC-B402-F4433E13F703}" presName="spaceRect" presStyleCnt="0"/>
      <dgm:spPr/>
    </dgm:pt>
    <dgm:pt modelId="{03ADA5DD-B74B-46B6-A411-5880B5F7A13B}" type="pres">
      <dgm:prSet presAssocID="{5E8592DA-F491-40FC-B402-F4433E13F703}" presName="textRect" presStyleLbl="revTx" presStyleIdx="0" presStyleCnt="4">
        <dgm:presLayoutVars>
          <dgm:chMax val="1"/>
          <dgm:chPref val="1"/>
        </dgm:presLayoutVars>
      </dgm:prSet>
      <dgm:spPr/>
    </dgm:pt>
    <dgm:pt modelId="{F0676516-4E1D-4778-8131-D8459D4CA800}" type="pres">
      <dgm:prSet presAssocID="{1802E49C-4323-4E76-A3E6-E68953CE64F2}" presName="sibTrans" presStyleLbl="sibTrans2D1" presStyleIdx="0" presStyleCnt="0"/>
      <dgm:spPr/>
    </dgm:pt>
    <dgm:pt modelId="{31151068-7561-4068-9990-E11DCDD3FB8B}" type="pres">
      <dgm:prSet presAssocID="{52578A8D-831D-4820-AB5A-A2B52DAAC12F}" presName="compNode" presStyleCnt="0"/>
      <dgm:spPr/>
    </dgm:pt>
    <dgm:pt modelId="{1C10272D-A0BC-4DAC-8398-1CAA607DDA33}" type="pres">
      <dgm:prSet presAssocID="{52578A8D-831D-4820-AB5A-A2B52DAAC12F}" presName="iconBgRect" presStyleLbl="bgShp" presStyleIdx="1" presStyleCnt="4"/>
      <dgm:spPr/>
    </dgm:pt>
    <dgm:pt modelId="{E17CCFB4-E43B-4428-9972-888210F83F58}" type="pres">
      <dgm:prSet presAssocID="{52578A8D-831D-4820-AB5A-A2B52DAAC1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mmasrattaat"/>
        </a:ext>
      </dgm:extLst>
    </dgm:pt>
    <dgm:pt modelId="{8282E1D6-8D49-41E0-97EA-6E53023C9678}" type="pres">
      <dgm:prSet presAssocID="{52578A8D-831D-4820-AB5A-A2B52DAAC12F}" presName="spaceRect" presStyleCnt="0"/>
      <dgm:spPr/>
    </dgm:pt>
    <dgm:pt modelId="{34EA6415-38B5-44DE-BCD4-AB424A050D88}" type="pres">
      <dgm:prSet presAssocID="{52578A8D-831D-4820-AB5A-A2B52DAAC12F}" presName="textRect" presStyleLbl="revTx" presStyleIdx="1" presStyleCnt="4">
        <dgm:presLayoutVars>
          <dgm:chMax val="1"/>
          <dgm:chPref val="1"/>
        </dgm:presLayoutVars>
      </dgm:prSet>
      <dgm:spPr/>
    </dgm:pt>
    <dgm:pt modelId="{DB67DE86-AE1A-4C9E-B30D-09DE619694E6}" type="pres">
      <dgm:prSet presAssocID="{282C2640-C035-450B-9E6F-A3E8D26F4ADB}" presName="sibTrans" presStyleLbl="sibTrans2D1" presStyleIdx="0" presStyleCnt="0"/>
      <dgm:spPr/>
    </dgm:pt>
    <dgm:pt modelId="{6709D890-251F-4B2B-922F-A4824EF2109D}" type="pres">
      <dgm:prSet presAssocID="{414C8E8A-88A7-4B0B-A8A3-5CA0C593B498}" presName="compNode" presStyleCnt="0"/>
      <dgm:spPr/>
    </dgm:pt>
    <dgm:pt modelId="{1F7D22A6-9FE1-4577-A29B-D4C6622366D1}" type="pres">
      <dgm:prSet presAssocID="{414C8E8A-88A7-4B0B-A8A3-5CA0C593B498}" presName="iconBgRect" presStyleLbl="bgShp" presStyleIdx="2" presStyleCnt="4"/>
      <dgm:spPr/>
    </dgm:pt>
    <dgm:pt modelId="{94EDCF90-1B41-4D22-BD9C-71A5C5CA4251}" type="pres">
      <dgm:prSet presAssocID="{414C8E8A-88A7-4B0B-A8A3-5CA0C593B4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ättely"/>
        </a:ext>
      </dgm:extLst>
    </dgm:pt>
    <dgm:pt modelId="{58A5C247-FAE8-4DC3-9C9A-D1F4F023D99C}" type="pres">
      <dgm:prSet presAssocID="{414C8E8A-88A7-4B0B-A8A3-5CA0C593B498}" presName="spaceRect" presStyleCnt="0"/>
      <dgm:spPr/>
    </dgm:pt>
    <dgm:pt modelId="{EE89F0FF-3233-44AD-AC32-D58677B7F5B4}" type="pres">
      <dgm:prSet presAssocID="{414C8E8A-88A7-4B0B-A8A3-5CA0C593B498}" presName="textRect" presStyleLbl="revTx" presStyleIdx="2" presStyleCnt="4">
        <dgm:presLayoutVars>
          <dgm:chMax val="1"/>
          <dgm:chPref val="1"/>
        </dgm:presLayoutVars>
      </dgm:prSet>
      <dgm:spPr/>
    </dgm:pt>
    <dgm:pt modelId="{C15E3BA9-10C1-4A9F-9C76-D107E2B63FC4}" type="pres">
      <dgm:prSet presAssocID="{B95C4078-9827-49F4-B3EE-1983EC874AEC}" presName="sibTrans" presStyleLbl="sibTrans2D1" presStyleIdx="0" presStyleCnt="0"/>
      <dgm:spPr/>
    </dgm:pt>
    <dgm:pt modelId="{1A595526-5C30-4502-8328-D3C203485A68}" type="pres">
      <dgm:prSet presAssocID="{6569573A-26EA-43EA-9856-700E50BBF378}" presName="compNode" presStyleCnt="0"/>
      <dgm:spPr/>
    </dgm:pt>
    <dgm:pt modelId="{0062BE51-4B52-480C-B40A-C7437D615C06}" type="pres">
      <dgm:prSet presAssocID="{6569573A-26EA-43EA-9856-700E50BBF378}" presName="iconBgRect" presStyleLbl="bgShp" presStyleIdx="3" presStyleCnt="4"/>
      <dgm:spPr/>
    </dgm:pt>
    <dgm:pt modelId="{00804918-A4D8-400B-BC19-66866C89B139}" type="pres">
      <dgm:prSet presAssocID="{6569573A-26EA-43EA-9856-700E50BBF3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yhmä"/>
        </a:ext>
      </dgm:extLst>
    </dgm:pt>
    <dgm:pt modelId="{9BA825B4-2FA5-475B-85A4-D7EC2CE46B2E}" type="pres">
      <dgm:prSet presAssocID="{6569573A-26EA-43EA-9856-700E50BBF378}" presName="spaceRect" presStyleCnt="0"/>
      <dgm:spPr/>
    </dgm:pt>
    <dgm:pt modelId="{89413E64-0A71-490B-9936-B6C1D69C307B}" type="pres">
      <dgm:prSet presAssocID="{6569573A-26EA-43EA-9856-700E50BBF378}" presName="textRect" presStyleLbl="revTx" presStyleIdx="3" presStyleCnt="4">
        <dgm:presLayoutVars>
          <dgm:chMax val="1"/>
          <dgm:chPref val="1"/>
        </dgm:presLayoutVars>
      </dgm:prSet>
      <dgm:spPr/>
    </dgm:pt>
  </dgm:ptLst>
  <dgm:cxnLst>
    <dgm:cxn modelId="{4C12C705-6407-4285-87F6-F9BB1A0C1C79}" srcId="{FAEDCB46-0E86-4351-A1BB-888127DFCA4D}" destId="{414C8E8A-88A7-4B0B-A8A3-5CA0C593B498}" srcOrd="2" destOrd="0" parTransId="{ED493EA2-B979-44CA-9252-3956BC07DB23}" sibTransId="{B95C4078-9827-49F4-B3EE-1983EC874AEC}"/>
    <dgm:cxn modelId="{C14A8713-8532-4A77-9132-449DC2F01006}" type="presOf" srcId="{5E8592DA-F491-40FC-B402-F4433E13F703}" destId="{03ADA5DD-B74B-46B6-A411-5880B5F7A13B}" srcOrd="0" destOrd="0" presId="urn:microsoft.com/office/officeart/2018/2/layout/IconCircleList"/>
    <dgm:cxn modelId="{6662876C-7A48-472F-8A71-20476D54E23C}" srcId="{FAEDCB46-0E86-4351-A1BB-888127DFCA4D}" destId="{6569573A-26EA-43EA-9856-700E50BBF378}" srcOrd="3" destOrd="0" parTransId="{9E9BB912-D3BB-4764-B135-C5AD5A39C34C}" sibTransId="{A71F3FD6-5285-4F3A-8B0D-AF856CE45203}"/>
    <dgm:cxn modelId="{84DB1470-BF0C-427C-A210-D87AC0126C6B}" type="presOf" srcId="{6569573A-26EA-43EA-9856-700E50BBF378}" destId="{89413E64-0A71-490B-9936-B6C1D69C307B}" srcOrd="0" destOrd="0" presId="urn:microsoft.com/office/officeart/2018/2/layout/IconCircleList"/>
    <dgm:cxn modelId="{86C22D52-55D2-4EBF-BB1F-64007ACF9A05}" srcId="{FAEDCB46-0E86-4351-A1BB-888127DFCA4D}" destId="{52578A8D-831D-4820-AB5A-A2B52DAAC12F}" srcOrd="1" destOrd="0" parTransId="{8B692D65-7740-4490-B2CA-AE87A0BD3388}" sibTransId="{282C2640-C035-450B-9E6F-A3E8D26F4ADB}"/>
    <dgm:cxn modelId="{4C1B2987-EAB3-4472-96BB-3E6A57EDB929}" type="presOf" srcId="{52578A8D-831D-4820-AB5A-A2B52DAAC12F}" destId="{34EA6415-38B5-44DE-BCD4-AB424A050D88}" srcOrd="0" destOrd="0" presId="urn:microsoft.com/office/officeart/2018/2/layout/IconCircleList"/>
    <dgm:cxn modelId="{9CE93D87-9D25-4D53-B831-4ACA8E086CF5}" type="presOf" srcId="{1802E49C-4323-4E76-A3E6-E68953CE64F2}" destId="{F0676516-4E1D-4778-8131-D8459D4CA800}" srcOrd="0" destOrd="0" presId="urn:microsoft.com/office/officeart/2018/2/layout/IconCircleList"/>
    <dgm:cxn modelId="{394017A8-A03F-4EF3-B4C2-248C413A55E7}" type="presOf" srcId="{FAEDCB46-0E86-4351-A1BB-888127DFCA4D}" destId="{7559AC5C-86D1-45B0-97DE-05024DB96549}" srcOrd="0" destOrd="0" presId="urn:microsoft.com/office/officeart/2018/2/layout/IconCircleList"/>
    <dgm:cxn modelId="{B0921DB9-5822-4A7F-AF07-B4D8F5435019}" type="presOf" srcId="{B95C4078-9827-49F4-B3EE-1983EC874AEC}" destId="{C15E3BA9-10C1-4A9F-9C76-D107E2B63FC4}" srcOrd="0" destOrd="0" presId="urn:microsoft.com/office/officeart/2018/2/layout/IconCircleList"/>
    <dgm:cxn modelId="{A5FC58EA-1E4C-4D65-BCE5-D8CB05BC33AA}" type="presOf" srcId="{414C8E8A-88A7-4B0B-A8A3-5CA0C593B498}" destId="{EE89F0FF-3233-44AD-AC32-D58677B7F5B4}" srcOrd="0" destOrd="0" presId="urn:microsoft.com/office/officeart/2018/2/layout/IconCircleList"/>
    <dgm:cxn modelId="{1F8B10F4-A274-4C41-81A8-7673E8659ABA}" srcId="{FAEDCB46-0E86-4351-A1BB-888127DFCA4D}" destId="{5E8592DA-F491-40FC-B402-F4433E13F703}" srcOrd="0" destOrd="0" parTransId="{B88DFA5F-7EBF-4B15-82D1-BCFFE892A69A}" sibTransId="{1802E49C-4323-4E76-A3E6-E68953CE64F2}"/>
    <dgm:cxn modelId="{FB3EDFFE-0068-4C13-B589-F14B6AC50F68}" type="presOf" srcId="{282C2640-C035-450B-9E6F-A3E8D26F4ADB}" destId="{DB67DE86-AE1A-4C9E-B30D-09DE619694E6}" srcOrd="0" destOrd="0" presId="urn:microsoft.com/office/officeart/2018/2/layout/IconCircleList"/>
    <dgm:cxn modelId="{F2894A87-609D-4A6C-AEDE-6CE56D853319}" type="presParOf" srcId="{7559AC5C-86D1-45B0-97DE-05024DB96549}" destId="{8876D04C-5DFF-4B92-B447-8E60DE18FE9D}" srcOrd="0" destOrd="0" presId="urn:microsoft.com/office/officeart/2018/2/layout/IconCircleList"/>
    <dgm:cxn modelId="{4702451E-C4CF-4607-865E-5F588239C608}" type="presParOf" srcId="{8876D04C-5DFF-4B92-B447-8E60DE18FE9D}" destId="{97CECD7E-755E-47F6-BC35-5864AD445924}" srcOrd="0" destOrd="0" presId="urn:microsoft.com/office/officeart/2018/2/layout/IconCircleList"/>
    <dgm:cxn modelId="{2E57ECAA-3849-4604-8561-5C61A3833F87}" type="presParOf" srcId="{97CECD7E-755E-47F6-BC35-5864AD445924}" destId="{E71E0A58-3326-4ADE-93E0-F6F32B4EE10F}" srcOrd="0" destOrd="0" presId="urn:microsoft.com/office/officeart/2018/2/layout/IconCircleList"/>
    <dgm:cxn modelId="{770DC9FB-2074-4583-B86D-F7FFCB4A36D4}" type="presParOf" srcId="{97CECD7E-755E-47F6-BC35-5864AD445924}" destId="{BD5F7EC1-6E9D-4598-B080-9F42F0455738}" srcOrd="1" destOrd="0" presId="urn:microsoft.com/office/officeart/2018/2/layout/IconCircleList"/>
    <dgm:cxn modelId="{8386CDD1-B9DC-41A6-8D99-294702075E4E}" type="presParOf" srcId="{97CECD7E-755E-47F6-BC35-5864AD445924}" destId="{48EA2D89-5B46-4020-920A-5E356F0C247A}" srcOrd="2" destOrd="0" presId="urn:microsoft.com/office/officeart/2018/2/layout/IconCircleList"/>
    <dgm:cxn modelId="{70DAC9EE-E499-4DE6-B1D1-5459BEAD7F7C}" type="presParOf" srcId="{97CECD7E-755E-47F6-BC35-5864AD445924}" destId="{03ADA5DD-B74B-46B6-A411-5880B5F7A13B}" srcOrd="3" destOrd="0" presId="urn:microsoft.com/office/officeart/2018/2/layout/IconCircleList"/>
    <dgm:cxn modelId="{FB8209B6-3E37-4628-A352-FF5E5478F1F4}" type="presParOf" srcId="{8876D04C-5DFF-4B92-B447-8E60DE18FE9D}" destId="{F0676516-4E1D-4778-8131-D8459D4CA800}" srcOrd="1" destOrd="0" presId="urn:microsoft.com/office/officeart/2018/2/layout/IconCircleList"/>
    <dgm:cxn modelId="{70CD7430-70AC-444C-9DEB-608F334FE098}" type="presParOf" srcId="{8876D04C-5DFF-4B92-B447-8E60DE18FE9D}" destId="{31151068-7561-4068-9990-E11DCDD3FB8B}" srcOrd="2" destOrd="0" presId="urn:microsoft.com/office/officeart/2018/2/layout/IconCircleList"/>
    <dgm:cxn modelId="{D77105B8-1971-484E-BDE9-D0BAE4FE1013}" type="presParOf" srcId="{31151068-7561-4068-9990-E11DCDD3FB8B}" destId="{1C10272D-A0BC-4DAC-8398-1CAA607DDA33}" srcOrd="0" destOrd="0" presId="urn:microsoft.com/office/officeart/2018/2/layout/IconCircleList"/>
    <dgm:cxn modelId="{8AE75EA8-0EA4-439C-9306-A102970DCF0C}" type="presParOf" srcId="{31151068-7561-4068-9990-E11DCDD3FB8B}" destId="{E17CCFB4-E43B-4428-9972-888210F83F58}" srcOrd="1" destOrd="0" presId="urn:microsoft.com/office/officeart/2018/2/layout/IconCircleList"/>
    <dgm:cxn modelId="{9F340B56-5A9D-4E2F-A914-F352F20D769E}" type="presParOf" srcId="{31151068-7561-4068-9990-E11DCDD3FB8B}" destId="{8282E1D6-8D49-41E0-97EA-6E53023C9678}" srcOrd="2" destOrd="0" presId="urn:microsoft.com/office/officeart/2018/2/layout/IconCircleList"/>
    <dgm:cxn modelId="{A39421BC-F2EF-4C4E-8022-0F5FB99A5D80}" type="presParOf" srcId="{31151068-7561-4068-9990-E11DCDD3FB8B}" destId="{34EA6415-38B5-44DE-BCD4-AB424A050D88}" srcOrd="3" destOrd="0" presId="urn:microsoft.com/office/officeart/2018/2/layout/IconCircleList"/>
    <dgm:cxn modelId="{06D3FB83-5A2B-49B0-A893-07242DBFC497}" type="presParOf" srcId="{8876D04C-5DFF-4B92-B447-8E60DE18FE9D}" destId="{DB67DE86-AE1A-4C9E-B30D-09DE619694E6}" srcOrd="3" destOrd="0" presId="urn:microsoft.com/office/officeart/2018/2/layout/IconCircleList"/>
    <dgm:cxn modelId="{F35E5B3A-0169-4005-A85D-54F7BA31867D}" type="presParOf" srcId="{8876D04C-5DFF-4B92-B447-8E60DE18FE9D}" destId="{6709D890-251F-4B2B-922F-A4824EF2109D}" srcOrd="4" destOrd="0" presId="urn:microsoft.com/office/officeart/2018/2/layout/IconCircleList"/>
    <dgm:cxn modelId="{F0F9B91F-E521-4769-9FAD-B24FBF862AC5}" type="presParOf" srcId="{6709D890-251F-4B2B-922F-A4824EF2109D}" destId="{1F7D22A6-9FE1-4577-A29B-D4C6622366D1}" srcOrd="0" destOrd="0" presId="urn:microsoft.com/office/officeart/2018/2/layout/IconCircleList"/>
    <dgm:cxn modelId="{86D5E4FE-4BCB-4628-A57F-DA4DC81AA386}" type="presParOf" srcId="{6709D890-251F-4B2B-922F-A4824EF2109D}" destId="{94EDCF90-1B41-4D22-BD9C-71A5C5CA4251}" srcOrd="1" destOrd="0" presId="urn:microsoft.com/office/officeart/2018/2/layout/IconCircleList"/>
    <dgm:cxn modelId="{64C80EFF-C8C1-4CCD-950D-F3FD0849921E}" type="presParOf" srcId="{6709D890-251F-4B2B-922F-A4824EF2109D}" destId="{58A5C247-FAE8-4DC3-9C9A-D1F4F023D99C}" srcOrd="2" destOrd="0" presId="urn:microsoft.com/office/officeart/2018/2/layout/IconCircleList"/>
    <dgm:cxn modelId="{72FA6838-0B38-47AB-90FA-B59964569E86}" type="presParOf" srcId="{6709D890-251F-4B2B-922F-A4824EF2109D}" destId="{EE89F0FF-3233-44AD-AC32-D58677B7F5B4}" srcOrd="3" destOrd="0" presId="urn:microsoft.com/office/officeart/2018/2/layout/IconCircleList"/>
    <dgm:cxn modelId="{123D9918-FB4A-407D-90C7-50ECC7F714C8}" type="presParOf" srcId="{8876D04C-5DFF-4B92-B447-8E60DE18FE9D}" destId="{C15E3BA9-10C1-4A9F-9C76-D107E2B63FC4}" srcOrd="5" destOrd="0" presId="urn:microsoft.com/office/officeart/2018/2/layout/IconCircleList"/>
    <dgm:cxn modelId="{B37AC995-6BAD-43BB-8695-1969A9EA90B5}" type="presParOf" srcId="{8876D04C-5DFF-4B92-B447-8E60DE18FE9D}" destId="{1A595526-5C30-4502-8328-D3C203485A68}" srcOrd="6" destOrd="0" presId="urn:microsoft.com/office/officeart/2018/2/layout/IconCircleList"/>
    <dgm:cxn modelId="{1EA0ADCA-4950-4A09-BA26-A6BF4CDEC4C1}" type="presParOf" srcId="{1A595526-5C30-4502-8328-D3C203485A68}" destId="{0062BE51-4B52-480C-B40A-C7437D615C06}" srcOrd="0" destOrd="0" presId="urn:microsoft.com/office/officeart/2018/2/layout/IconCircleList"/>
    <dgm:cxn modelId="{DC3E1051-A9D0-4142-A23B-A106B3E385B1}" type="presParOf" srcId="{1A595526-5C30-4502-8328-D3C203485A68}" destId="{00804918-A4D8-400B-BC19-66866C89B139}" srcOrd="1" destOrd="0" presId="urn:microsoft.com/office/officeart/2018/2/layout/IconCircleList"/>
    <dgm:cxn modelId="{7FA60C72-5D9D-4E1B-9403-DF89919F73A4}" type="presParOf" srcId="{1A595526-5C30-4502-8328-D3C203485A68}" destId="{9BA825B4-2FA5-475B-85A4-D7EC2CE46B2E}" srcOrd="2" destOrd="0" presId="urn:microsoft.com/office/officeart/2018/2/layout/IconCircleList"/>
    <dgm:cxn modelId="{D576A0C6-4EF9-405E-9997-8A02B318F715}" type="presParOf" srcId="{1A595526-5C30-4502-8328-D3C203485A68}" destId="{89413E64-0A71-490B-9936-B6C1D69C30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6D06D-806C-49D2-8FEE-CE01780FC01A}"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29AA86C8-D12F-4FBF-BB29-8F517541AA24}">
      <dgm:prSet custT="1"/>
      <dgm:spPr/>
      <dgm:t>
        <a:bodyPr/>
        <a:lstStyle/>
        <a:p>
          <a:pPr>
            <a:lnSpc>
              <a:spcPct val="100000"/>
            </a:lnSpc>
          </a:pPr>
          <a:r>
            <a:rPr lang="fi-FI" sz="1200"/>
            <a:t>”Työaikajoustoja sovitaan paikallisesti työpaikkamme houkuttelevuuden kehittämiseksi.”</a:t>
          </a:r>
          <a:endParaRPr lang="en-US" sz="1200"/>
        </a:p>
      </dgm:t>
    </dgm:pt>
    <dgm:pt modelId="{BFC7B29A-20AE-43B0-BFC6-D738E0EBAFE9}" type="parTrans" cxnId="{1F2BE761-C13B-402C-8947-96FB88D759F6}">
      <dgm:prSet/>
      <dgm:spPr/>
      <dgm:t>
        <a:bodyPr/>
        <a:lstStyle/>
        <a:p>
          <a:endParaRPr lang="en-US" sz="2000"/>
        </a:p>
      </dgm:t>
    </dgm:pt>
    <dgm:pt modelId="{0B1BD8FF-CD13-4B30-8581-BF7EC20210C6}" type="sibTrans" cxnId="{1F2BE761-C13B-402C-8947-96FB88D759F6}">
      <dgm:prSet/>
      <dgm:spPr/>
      <dgm:t>
        <a:bodyPr/>
        <a:lstStyle/>
        <a:p>
          <a:pPr>
            <a:lnSpc>
              <a:spcPct val="100000"/>
            </a:lnSpc>
          </a:pPr>
          <a:endParaRPr lang="en-US" sz="2000"/>
        </a:p>
      </dgm:t>
    </dgm:pt>
    <dgm:pt modelId="{78EA0E58-A2FA-4B0F-95B5-7A8626E97CA9}">
      <dgm:prSet custT="1"/>
      <dgm:spPr/>
      <dgm:t>
        <a:bodyPr/>
        <a:lstStyle/>
        <a:p>
          <a:pPr>
            <a:lnSpc>
              <a:spcPct val="100000"/>
            </a:lnSpc>
          </a:pPr>
          <a:r>
            <a:rPr lang="fi-FI" sz="1200"/>
            <a:t>”Työpaikkojen houkuttelevuutta on pyritty nostamaan, somemainontaa ja kamppanjoita lisätty”</a:t>
          </a:r>
          <a:endParaRPr lang="en-US" sz="1200"/>
        </a:p>
      </dgm:t>
    </dgm:pt>
    <dgm:pt modelId="{427E63D0-3229-4224-BDC5-CE2375A2F882}" type="parTrans" cxnId="{28A3A7CA-B96C-445D-80BC-A6C942CF5C34}">
      <dgm:prSet/>
      <dgm:spPr/>
      <dgm:t>
        <a:bodyPr/>
        <a:lstStyle/>
        <a:p>
          <a:endParaRPr lang="en-US" sz="2000"/>
        </a:p>
      </dgm:t>
    </dgm:pt>
    <dgm:pt modelId="{8EB188A1-BCB8-4E68-8978-1C57BBB55128}" type="sibTrans" cxnId="{28A3A7CA-B96C-445D-80BC-A6C942CF5C34}">
      <dgm:prSet/>
      <dgm:spPr/>
      <dgm:t>
        <a:bodyPr/>
        <a:lstStyle/>
        <a:p>
          <a:pPr>
            <a:lnSpc>
              <a:spcPct val="100000"/>
            </a:lnSpc>
          </a:pPr>
          <a:endParaRPr lang="en-US" sz="2000"/>
        </a:p>
      </dgm:t>
    </dgm:pt>
    <dgm:pt modelId="{C5851B55-5FB0-4C89-ACF1-4040AE8E3355}">
      <dgm:prSet custT="1"/>
      <dgm:spPr/>
      <dgm:t>
        <a:bodyPr/>
        <a:lstStyle/>
        <a:p>
          <a:pPr>
            <a:lnSpc>
              <a:spcPct val="100000"/>
            </a:lnSpc>
          </a:pPr>
          <a:r>
            <a:rPr lang="fi-FI" sz="1200"/>
            <a:t>”Koska osaavaa ns. valmista henkilökuntaa ei saa tällä hetkellä niin olemme keskittyneet palkkaamaan nuoria suoraan koulusta ja jatkokoulutamme heidät tehtäviin yrityksessämme.”</a:t>
          </a:r>
          <a:endParaRPr lang="en-US" sz="1200"/>
        </a:p>
      </dgm:t>
    </dgm:pt>
    <dgm:pt modelId="{9759C57F-E96E-4494-B655-3B3676F2CC17}" type="parTrans" cxnId="{E1D59D24-037A-4B03-A9BF-6189F431C3C2}">
      <dgm:prSet/>
      <dgm:spPr/>
      <dgm:t>
        <a:bodyPr/>
        <a:lstStyle/>
        <a:p>
          <a:endParaRPr lang="en-US" sz="2000"/>
        </a:p>
      </dgm:t>
    </dgm:pt>
    <dgm:pt modelId="{7B45EA15-3F71-4663-84E5-213F1B687E0E}" type="sibTrans" cxnId="{E1D59D24-037A-4B03-A9BF-6189F431C3C2}">
      <dgm:prSet/>
      <dgm:spPr/>
      <dgm:t>
        <a:bodyPr/>
        <a:lstStyle/>
        <a:p>
          <a:pPr>
            <a:lnSpc>
              <a:spcPct val="100000"/>
            </a:lnSpc>
          </a:pPr>
          <a:endParaRPr lang="en-US" sz="2000"/>
        </a:p>
      </dgm:t>
    </dgm:pt>
    <dgm:pt modelId="{69BB22BD-2F56-48C5-A2B9-6D01B7B43135}">
      <dgm:prSet custT="1"/>
      <dgm:spPr/>
      <dgm:t>
        <a:bodyPr/>
        <a:lstStyle/>
        <a:p>
          <a:pPr>
            <a:lnSpc>
              <a:spcPct val="100000"/>
            </a:lnSpc>
          </a:pPr>
          <a:r>
            <a:rPr lang="fi-FI" sz="1200"/>
            <a:t>”Kotimaista työvoimaa ei juurikaan ole saatavilla, joten rekrytoimme työvoimamme ulkomailta omia kanaviamme pitkin.”</a:t>
          </a:r>
          <a:endParaRPr lang="en-US" sz="1200"/>
        </a:p>
      </dgm:t>
    </dgm:pt>
    <dgm:pt modelId="{3B369A61-8FDC-4C41-918D-593B1C48529C}" type="parTrans" cxnId="{40833015-6278-4ACB-B116-E158D4932A2E}">
      <dgm:prSet/>
      <dgm:spPr/>
      <dgm:t>
        <a:bodyPr/>
        <a:lstStyle/>
        <a:p>
          <a:endParaRPr lang="en-US" sz="2000"/>
        </a:p>
      </dgm:t>
    </dgm:pt>
    <dgm:pt modelId="{735159E6-AE48-4AB8-B606-24369ED5F265}" type="sibTrans" cxnId="{40833015-6278-4ACB-B116-E158D4932A2E}">
      <dgm:prSet/>
      <dgm:spPr/>
      <dgm:t>
        <a:bodyPr/>
        <a:lstStyle/>
        <a:p>
          <a:pPr>
            <a:lnSpc>
              <a:spcPct val="100000"/>
            </a:lnSpc>
          </a:pPr>
          <a:endParaRPr lang="en-US" sz="2000"/>
        </a:p>
      </dgm:t>
    </dgm:pt>
    <dgm:pt modelId="{32D32ED1-84B9-40D1-8F83-FC42F15F3EA3}">
      <dgm:prSet custT="1"/>
      <dgm:spPr/>
      <dgm:t>
        <a:bodyPr/>
        <a:lstStyle/>
        <a:p>
          <a:pPr>
            <a:lnSpc>
              <a:spcPct val="100000"/>
            </a:lnSpc>
          </a:pPr>
          <a:r>
            <a:rPr lang="fi-FI" sz="1200" b="0" i="0" dirty="0"/>
            <a:t>”Käytössämme on vuokratyöntekijöitä, koska omien työntekijöiden palkkaamista vaikeuttaa liian korkeat työnantajamaksut ja töiden vähyys ja epäsäännöllisyys.”</a:t>
          </a:r>
          <a:endParaRPr lang="en-US" sz="1200" b="0" dirty="0"/>
        </a:p>
      </dgm:t>
    </dgm:pt>
    <dgm:pt modelId="{137257E3-F5E4-435B-BA51-EF187360FBD5}" type="parTrans" cxnId="{AF60C576-139D-44E1-AD45-E64BBF13B689}">
      <dgm:prSet/>
      <dgm:spPr/>
      <dgm:t>
        <a:bodyPr/>
        <a:lstStyle/>
        <a:p>
          <a:endParaRPr lang="fi-FI" sz="2000"/>
        </a:p>
      </dgm:t>
    </dgm:pt>
    <dgm:pt modelId="{B459C104-98B1-4AE8-A3BA-40CEB59740DD}" type="sibTrans" cxnId="{AF60C576-139D-44E1-AD45-E64BBF13B689}">
      <dgm:prSet/>
      <dgm:spPr/>
      <dgm:t>
        <a:bodyPr/>
        <a:lstStyle/>
        <a:p>
          <a:endParaRPr lang="fi-FI" sz="2000"/>
        </a:p>
      </dgm:t>
    </dgm:pt>
    <dgm:pt modelId="{CB6F05DE-C061-4A48-8D65-3AA6914F60BE}" type="pres">
      <dgm:prSet presAssocID="{E966D06D-806C-49D2-8FEE-CE01780FC01A}" presName="root" presStyleCnt="0">
        <dgm:presLayoutVars>
          <dgm:dir/>
          <dgm:resizeHandles val="exact"/>
        </dgm:presLayoutVars>
      </dgm:prSet>
      <dgm:spPr/>
    </dgm:pt>
    <dgm:pt modelId="{6D07EB31-EB94-44F1-9114-CFFC409DB495}" type="pres">
      <dgm:prSet presAssocID="{E966D06D-806C-49D2-8FEE-CE01780FC01A}" presName="container" presStyleCnt="0">
        <dgm:presLayoutVars>
          <dgm:dir/>
          <dgm:resizeHandles val="exact"/>
        </dgm:presLayoutVars>
      </dgm:prSet>
      <dgm:spPr/>
    </dgm:pt>
    <dgm:pt modelId="{D1608958-0598-467C-994C-92A6B37EC9C0}" type="pres">
      <dgm:prSet presAssocID="{29AA86C8-D12F-4FBF-BB29-8F517541AA24}" presName="compNode" presStyleCnt="0"/>
      <dgm:spPr/>
    </dgm:pt>
    <dgm:pt modelId="{F9BF3FF8-BAA3-4372-8232-4D43FC44878D}" type="pres">
      <dgm:prSet presAssocID="{29AA86C8-D12F-4FBF-BB29-8F517541AA24}" presName="iconBgRect" presStyleLbl="bgShp" presStyleIdx="0" presStyleCnt="5"/>
      <dgm:spPr/>
    </dgm:pt>
    <dgm:pt modelId="{83A97B47-D167-430C-A0B5-37ECA12DB440}" type="pres">
      <dgm:prSet presAssocID="{29AA86C8-D12F-4FBF-BB29-8F517541AA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3D0C4AF3-EC8F-413E-9DE7-DB709CF201DA}" type="pres">
      <dgm:prSet presAssocID="{29AA86C8-D12F-4FBF-BB29-8F517541AA24}" presName="spaceRect" presStyleCnt="0"/>
      <dgm:spPr/>
    </dgm:pt>
    <dgm:pt modelId="{4C081A28-6197-4819-8C39-B7EC79976EE5}" type="pres">
      <dgm:prSet presAssocID="{29AA86C8-D12F-4FBF-BB29-8F517541AA24}" presName="textRect" presStyleLbl="revTx" presStyleIdx="0" presStyleCnt="5">
        <dgm:presLayoutVars>
          <dgm:chMax val="1"/>
          <dgm:chPref val="1"/>
        </dgm:presLayoutVars>
      </dgm:prSet>
      <dgm:spPr/>
    </dgm:pt>
    <dgm:pt modelId="{688CDD51-C34E-4700-A43C-FD3958C9CF2C}" type="pres">
      <dgm:prSet presAssocID="{0B1BD8FF-CD13-4B30-8581-BF7EC20210C6}" presName="sibTrans" presStyleLbl="sibTrans2D1" presStyleIdx="0" presStyleCnt="0"/>
      <dgm:spPr/>
    </dgm:pt>
    <dgm:pt modelId="{88B2D656-E529-49F5-983E-F3F39C2D25CD}" type="pres">
      <dgm:prSet presAssocID="{78EA0E58-A2FA-4B0F-95B5-7A8626E97CA9}" presName="compNode" presStyleCnt="0"/>
      <dgm:spPr/>
    </dgm:pt>
    <dgm:pt modelId="{73FA78FA-B3DB-4346-B25B-E6E68B14690E}" type="pres">
      <dgm:prSet presAssocID="{78EA0E58-A2FA-4B0F-95B5-7A8626E97CA9}" presName="iconBgRect" presStyleLbl="bgShp" presStyleIdx="1" presStyleCnt="5"/>
      <dgm:spPr/>
    </dgm:pt>
    <dgm:pt modelId="{44ADD4C0-3A2E-42C5-8946-75C051F8B8BA}" type="pres">
      <dgm:prSet presAssocID="{78EA0E58-A2FA-4B0F-95B5-7A8626E97C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glu"/>
        </a:ext>
      </dgm:extLst>
    </dgm:pt>
    <dgm:pt modelId="{2A5915B3-1A66-4140-9BA2-EBCFD35EC87F}" type="pres">
      <dgm:prSet presAssocID="{78EA0E58-A2FA-4B0F-95B5-7A8626E97CA9}" presName="spaceRect" presStyleCnt="0"/>
      <dgm:spPr/>
    </dgm:pt>
    <dgm:pt modelId="{D639CA96-063A-4624-8046-C09EB471592D}" type="pres">
      <dgm:prSet presAssocID="{78EA0E58-A2FA-4B0F-95B5-7A8626E97CA9}" presName="textRect" presStyleLbl="revTx" presStyleIdx="1" presStyleCnt="5">
        <dgm:presLayoutVars>
          <dgm:chMax val="1"/>
          <dgm:chPref val="1"/>
        </dgm:presLayoutVars>
      </dgm:prSet>
      <dgm:spPr/>
    </dgm:pt>
    <dgm:pt modelId="{6ED70C35-ABA6-4DF3-B78E-0DD3099ABFBB}" type="pres">
      <dgm:prSet presAssocID="{8EB188A1-BCB8-4E68-8978-1C57BBB55128}" presName="sibTrans" presStyleLbl="sibTrans2D1" presStyleIdx="0" presStyleCnt="0"/>
      <dgm:spPr/>
    </dgm:pt>
    <dgm:pt modelId="{AED0807F-E639-4F45-A0F2-9E08CE0DC531}" type="pres">
      <dgm:prSet presAssocID="{C5851B55-5FB0-4C89-ACF1-4040AE8E3355}" presName="compNode" presStyleCnt="0"/>
      <dgm:spPr/>
    </dgm:pt>
    <dgm:pt modelId="{C0CF0362-C430-4044-8E6D-F41156DE9CAD}" type="pres">
      <dgm:prSet presAssocID="{C5851B55-5FB0-4C89-ACF1-4040AE8E3355}" presName="iconBgRect" presStyleLbl="bgShp" presStyleIdx="2" presStyleCnt="5"/>
      <dgm:spPr/>
    </dgm:pt>
    <dgm:pt modelId="{AF8421C8-4E37-443A-9C03-55E886BDC035}" type="pres">
      <dgm:prSet presAssocID="{C5851B55-5FB0-4C89-ACF1-4040AE8E33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Ärsyttävä aine"/>
        </a:ext>
      </dgm:extLst>
    </dgm:pt>
    <dgm:pt modelId="{92750687-C460-43EE-BEBA-3C86047AA57A}" type="pres">
      <dgm:prSet presAssocID="{C5851B55-5FB0-4C89-ACF1-4040AE8E3355}" presName="spaceRect" presStyleCnt="0"/>
      <dgm:spPr/>
    </dgm:pt>
    <dgm:pt modelId="{90FDF996-AB5E-414B-B4BF-93F2BC94C47E}" type="pres">
      <dgm:prSet presAssocID="{C5851B55-5FB0-4C89-ACF1-4040AE8E3355}" presName="textRect" presStyleLbl="revTx" presStyleIdx="2" presStyleCnt="5">
        <dgm:presLayoutVars>
          <dgm:chMax val="1"/>
          <dgm:chPref val="1"/>
        </dgm:presLayoutVars>
      </dgm:prSet>
      <dgm:spPr/>
    </dgm:pt>
    <dgm:pt modelId="{E1CC4430-32C5-4A76-AEE5-5F7FD76C8384}" type="pres">
      <dgm:prSet presAssocID="{7B45EA15-3F71-4663-84E5-213F1B687E0E}" presName="sibTrans" presStyleLbl="sibTrans2D1" presStyleIdx="0" presStyleCnt="0"/>
      <dgm:spPr/>
    </dgm:pt>
    <dgm:pt modelId="{8306473B-E47D-4D94-BFC2-244D872B4331}" type="pres">
      <dgm:prSet presAssocID="{69BB22BD-2F56-48C5-A2B9-6D01B7B43135}" presName="compNode" presStyleCnt="0"/>
      <dgm:spPr/>
    </dgm:pt>
    <dgm:pt modelId="{CD32EC5A-EA13-435F-8C0D-179E6AFD7D7F}" type="pres">
      <dgm:prSet presAssocID="{69BB22BD-2F56-48C5-A2B9-6D01B7B43135}" presName="iconBgRect" presStyleLbl="bgShp" presStyleIdx="3" presStyleCnt="5"/>
      <dgm:spPr/>
    </dgm:pt>
    <dgm:pt modelId="{003D21D7-22B5-4E94-9138-56116081DF03}" type="pres">
      <dgm:prSet presAssocID="{69BB22BD-2F56-48C5-A2B9-6D01B7B431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ppis"/>
        </a:ext>
      </dgm:extLst>
    </dgm:pt>
    <dgm:pt modelId="{98BA5B56-3D88-45C4-8661-D1F5F383670F}" type="pres">
      <dgm:prSet presAssocID="{69BB22BD-2F56-48C5-A2B9-6D01B7B43135}" presName="spaceRect" presStyleCnt="0"/>
      <dgm:spPr/>
    </dgm:pt>
    <dgm:pt modelId="{6780723E-1242-4CD6-B1C8-8660307D4639}" type="pres">
      <dgm:prSet presAssocID="{69BB22BD-2F56-48C5-A2B9-6D01B7B43135}" presName="textRect" presStyleLbl="revTx" presStyleIdx="3" presStyleCnt="5">
        <dgm:presLayoutVars>
          <dgm:chMax val="1"/>
          <dgm:chPref val="1"/>
        </dgm:presLayoutVars>
      </dgm:prSet>
      <dgm:spPr/>
    </dgm:pt>
    <dgm:pt modelId="{372E4968-93C9-4AE5-9FBD-9E89EF6706A9}" type="pres">
      <dgm:prSet presAssocID="{735159E6-AE48-4AB8-B606-24369ED5F265}" presName="sibTrans" presStyleLbl="sibTrans2D1" presStyleIdx="0" presStyleCnt="0"/>
      <dgm:spPr/>
    </dgm:pt>
    <dgm:pt modelId="{92CE715F-DC2B-4989-AD13-32F3AF4BC2EE}" type="pres">
      <dgm:prSet presAssocID="{32D32ED1-84B9-40D1-8F83-FC42F15F3EA3}" presName="compNode" presStyleCnt="0"/>
      <dgm:spPr/>
    </dgm:pt>
    <dgm:pt modelId="{3F7C0974-6EA9-471C-A5D8-71A164360FFB}" type="pres">
      <dgm:prSet presAssocID="{32D32ED1-84B9-40D1-8F83-FC42F15F3EA3}" presName="iconBgRect" presStyleLbl="bgShp" presStyleIdx="4" presStyleCnt="5"/>
      <dgm:spPr/>
    </dgm:pt>
    <dgm:pt modelId="{8521C932-FD3B-45B7-BDB5-0F5A6C93AA3C}" type="pres">
      <dgm:prSet presAssocID="{32D32ED1-84B9-40D1-8F83-FC42F15F3EA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ppu tasaisella täytöllä"/>
        </a:ext>
      </dgm:extLst>
    </dgm:pt>
    <dgm:pt modelId="{84F1C35F-74BE-41D7-B381-E120876A85E2}" type="pres">
      <dgm:prSet presAssocID="{32D32ED1-84B9-40D1-8F83-FC42F15F3EA3}" presName="spaceRect" presStyleCnt="0"/>
      <dgm:spPr/>
    </dgm:pt>
    <dgm:pt modelId="{F5A45B99-4DEC-40DB-AE33-A6E4963AC8F4}" type="pres">
      <dgm:prSet presAssocID="{32D32ED1-84B9-40D1-8F83-FC42F15F3EA3}" presName="textRect" presStyleLbl="revTx" presStyleIdx="4" presStyleCnt="5">
        <dgm:presLayoutVars>
          <dgm:chMax val="1"/>
          <dgm:chPref val="1"/>
        </dgm:presLayoutVars>
      </dgm:prSet>
      <dgm:spPr/>
    </dgm:pt>
  </dgm:ptLst>
  <dgm:cxnLst>
    <dgm:cxn modelId="{EE04D60B-1B58-41C6-B3F9-9205286379DB}" type="presOf" srcId="{8EB188A1-BCB8-4E68-8978-1C57BBB55128}" destId="{6ED70C35-ABA6-4DF3-B78E-0DD3099ABFBB}" srcOrd="0" destOrd="0" presId="urn:microsoft.com/office/officeart/2018/2/layout/IconCircleList"/>
    <dgm:cxn modelId="{88AB130D-B35C-4F79-9D22-4881DDDA0A25}" type="presOf" srcId="{29AA86C8-D12F-4FBF-BB29-8F517541AA24}" destId="{4C081A28-6197-4819-8C39-B7EC79976EE5}" srcOrd="0" destOrd="0" presId="urn:microsoft.com/office/officeart/2018/2/layout/IconCircleList"/>
    <dgm:cxn modelId="{40833015-6278-4ACB-B116-E158D4932A2E}" srcId="{E966D06D-806C-49D2-8FEE-CE01780FC01A}" destId="{69BB22BD-2F56-48C5-A2B9-6D01B7B43135}" srcOrd="3" destOrd="0" parTransId="{3B369A61-8FDC-4C41-918D-593B1C48529C}" sibTransId="{735159E6-AE48-4AB8-B606-24369ED5F265}"/>
    <dgm:cxn modelId="{E1D59D24-037A-4B03-A9BF-6189F431C3C2}" srcId="{E966D06D-806C-49D2-8FEE-CE01780FC01A}" destId="{C5851B55-5FB0-4C89-ACF1-4040AE8E3355}" srcOrd="2" destOrd="0" parTransId="{9759C57F-E96E-4494-B655-3B3676F2CC17}" sibTransId="{7B45EA15-3F71-4663-84E5-213F1B687E0E}"/>
    <dgm:cxn modelId="{1F2BE761-C13B-402C-8947-96FB88D759F6}" srcId="{E966D06D-806C-49D2-8FEE-CE01780FC01A}" destId="{29AA86C8-D12F-4FBF-BB29-8F517541AA24}" srcOrd="0" destOrd="0" parTransId="{BFC7B29A-20AE-43B0-BFC6-D738E0EBAFE9}" sibTransId="{0B1BD8FF-CD13-4B30-8581-BF7EC20210C6}"/>
    <dgm:cxn modelId="{59FC2D64-32F3-4201-AF24-DAC16174F599}" type="presOf" srcId="{E966D06D-806C-49D2-8FEE-CE01780FC01A}" destId="{CB6F05DE-C061-4A48-8D65-3AA6914F60BE}" srcOrd="0" destOrd="0" presId="urn:microsoft.com/office/officeart/2018/2/layout/IconCircleList"/>
    <dgm:cxn modelId="{35783356-5A1F-41C5-B3A9-4DE5AC8C3B1B}" type="presOf" srcId="{32D32ED1-84B9-40D1-8F83-FC42F15F3EA3}" destId="{F5A45B99-4DEC-40DB-AE33-A6E4963AC8F4}" srcOrd="0" destOrd="0" presId="urn:microsoft.com/office/officeart/2018/2/layout/IconCircleList"/>
    <dgm:cxn modelId="{AF60C576-139D-44E1-AD45-E64BBF13B689}" srcId="{E966D06D-806C-49D2-8FEE-CE01780FC01A}" destId="{32D32ED1-84B9-40D1-8F83-FC42F15F3EA3}" srcOrd="4" destOrd="0" parTransId="{137257E3-F5E4-435B-BA51-EF187360FBD5}" sibTransId="{B459C104-98B1-4AE8-A3BA-40CEB59740DD}"/>
    <dgm:cxn modelId="{C1399D8A-8792-4F3A-A001-FB4662369771}" type="presOf" srcId="{69BB22BD-2F56-48C5-A2B9-6D01B7B43135}" destId="{6780723E-1242-4CD6-B1C8-8660307D4639}" srcOrd="0" destOrd="0" presId="urn:microsoft.com/office/officeart/2018/2/layout/IconCircleList"/>
    <dgm:cxn modelId="{31926998-7C59-4C85-B044-78988699B1FA}" type="presOf" srcId="{7B45EA15-3F71-4663-84E5-213F1B687E0E}" destId="{E1CC4430-32C5-4A76-AEE5-5F7FD76C8384}" srcOrd="0" destOrd="0" presId="urn:microsoft.com/office/officeart/2018/2/layout/IconCircleList"/>
    <dgm:cxn modelId="{04AC48A2-BAAC-412D-9EFC-D38B2C02E3F8}" type="presOf" srcId="{78EA0E58-A2FA-4B0F-95B5-7A8626E97CA9}" destId="{D639CA96-063A-4624-8046-C09EB471592D}" srcOrd="0" destOrd="0" presId="urn:microsoft.com/office/officeart/2018/2/layout/IconCircleList"/>
    <dgm:cxn modelId="{575F06CA-E3F9-4401-9318-DDBBF37C2782}" type="presOf" srcId="{735159E6-AE48-4AB8-B606-24369ED5F265}" destId="{372E4968-93C9-4AE5-9FBD-9E89EF6706A9}" srcOrd="0" destOrd="0" presId="urn:microsoft.com/office/officeart/2018/2/layout/IconCircleList"/>
    <dgm:cxn modelId="{28A3A7CA-B96C-445D-80BC-A6C942CF5C34}" srcId="{E966D06D-806C-49D2-8FEE-CE01780FC01A}" destId="{78EA0E58-A2FA-4B0F-95B5-7A8626E97CA9}" srcOrd="1" destOrd="0" parTransId="{427E63D0-3229-4224-BDC5-CE2375A2F882}" sibTransId="{8EB188A1-BCB8-4E68-8978-1C57BBB55128}"/>
    <dgm:cxn modelId="{08F451CC-E8EF-453F-994E-5CA7652A3D79}" type="presOf" srcId="{C5851B55-5FB0-4C89-ACF1-4040AE8E3355}" destId="{90FDF996-AB5E-414B-B4BF-93F2BC94C47E}" srcOrd="0" destOrd="0" presId="urn:microsoft.com/office/officeart/2018/2/layout/IconCircleList"/>
    <dgm:cxn modelId="{6A36D6F9-2E94-47A9-BCC3-520E1CF1C6C7}" type="presOf" srcId="{0B1BD8FF-CD13-4B30-8581-BF7EC20210C6}" destId="{688CDD51-C34E-4700-A43C-FD3958C9CF2C}" srcOrd="0" destOrd="0" presId="urn:microsoft.com/office/officeart/2018/2/layout/IconCircleList"/>
    <dgm:cxn modelId="{408E73EB-581E-43D5-9855-89D4DAA546AD}" type="presParOf" srcId="{CB6F05DE-C061-4A48-8D65-3AA6914F60BE}" destId="{6D07EB31-EB94-44F1-9114-CFFC409DB495}" srcOrd="0" destOrd="0" presId="urn:microsoft.com/office/officeart/2018/2/layout/IconCircleList"/>
    <dgm:cxn modelId="{B25407EA-5BCC-4C0F-BB66-0F5EBACC7DD2}" type="presParOf" srcId="{6D07EB31-EB94-44F1-9114-CFFC409DB495}" destId="{D1608958-0598-467C-994C-92A6B37EC9C0}" srcOrd="0" destOrd="0" presId="urn:microsoft.com/office/officeart/2018/2/layout/IconCircleList"/>
    <dgm:cxn modelId="{F167EA3F-761F-4AEC-B14B-F8A14DEA749D}" type="presParOf" srcId="{D1608958-0598-467C-994C-92A6B37EC9C0}" destId="{F9BF3FF8-BAA3-4372-8232-4D43FC44878D}" srcOrd="0" destOrd="0" presId="urn:microsoft.com/office/officeart/2018/2/layout/IconCircleList"/>
    <dgm:cxn modelId="{99503213-552E-4B98-B367-91E3117207F4}" type="presParOf" srcId="{D1608958-0598-467C-994C-92A6B37EC9C0}" destId="{83A97B47-D167-430C-A0B5-37ECA12DB440}" srcOrd="1" destOrd="0" presId="urn:microsoft.com/office/officeart/2018/2/layout/IconCircleList"/>
    <dgm:cxn modelId="{7767EC54-BE60-4910-944E-56896EDFC8F3}" type="presParOf" srcId="{D1608958-0598-467C-994C-92A6B37EC9C0}" destId="{3D0C4AF3-EC8F-413E-9DE7-DB709CF201DA}" srcOrd="2" destOrd="0" presId="urn:microsoft.com/office/officeart/2018/2/layout/IconCircleList"/>
    <dgm:cxn modelId="{309ADF43-A09C-4F6F-A6C3-1CE40AEC2E39}" type="presParOf" srcId="{D1608958-0598-467C-994C-92A6B37EC9C0}" destId="{4C081A28-6197-4819-8C39-B7EC79976EE5}" srcOrd="3" destOrd="0" presId="urn:microsoft.com/office/officeart/2018/2/layout/IconCircleList"/>
    <dgm:cxn modelId="{C8864367-2072-4B0D-B551-E301C75003B3}" type="presParOf" srcId="{6D07EB31-EB94-44F1-9114-CFFC409DB495}" destId="{688CDD51-C34E-4700-A43C-FD3958C9CF2C}" srcOrd="1" destOrd="0" presId="urn:microsoft.com/office/officeart/2018/2/layout/IconCircleList"/>
    <dgm:cxn modelId="{28BC8192-EFA4-498E-A934-435B741AA72B}" type="presParOf" srcId="{6D07EB31-EB94-44F1-9114-CFFC409DB495}" destId="{88B2D656-E529-49F5-983E-F3F39C2D25CD}" srcOrd="2" destOrd="0" presId="urn:microsoft.com/office/officeart/2018/2/layout/IconCircleList"/>
    <dgm:cxn modelId="{67247E6B-6E9B-4702-B20B-D54501867ECE}" type="presParOf" srcId="{88B2D656-E529-49F5-983E-F3F39C2D25CD}" destId="{73FA78FA-B3DB-4346-B25B-E6E68B14690E}" srcOrd="0" destOrd="0" presId="urn:microsoft.com/office/officeart/2018/2/layout/IconCircleList"/>
    <dgm:cxn modelId="{8804E73F-FD56-4820-A3F2-EDD42F70DD75}" type="presParOf" srcId="{88B2D656-E529-49F5-983E-F3F39C2D25CD}" destId="{44ADD4C0-3A2E-42C5-8946-75C051F8B8BA}" srcOrd="1" destOrd="0" presId="urn:microsoft.com/office/officeart/2018/2/layout/IconCircleList"/>
    <dgm:cxn modelId="{8421B855-D023-445C-93DB-702944179D5B}" type="presParOf" srcId="{88B2D656-E529-49F5-983E-F3F39C2D25CD}" destId="{2A5915B3-1A66-4140-9BA2-EBCFD35EC87F}" srcOrd="2" destOrd="0" presId="urn:microsoft.com/office/officeart/2018/2/layout/IconCircleList"/>
    <dgm:cxn modelId="{1874285C-A862-4164-82DF-70506CC97D89}" type="presParOf" srcId="{88B2D656-E529-49F5-983E-F3F39C2D25CD}" destId="{D639CA96-063A-4624-8046-C09EB471592D}" srcOrd="3" destOrd="0" presId="urn:microsoft.com/office/officeart/2018/2/layout/IconCircleList"/>
    <dgm:cxn modelId="{5E7A5F52-8161-4C04-8612-1899E4201367}" type="presParOf" srcId="{6D07EB31-EB94-44F1-9114-CFFC409DB495}" destId="{6ED70C35-ABA6-4DF3-B78E-0DD3099ABFBB}" srcOrd="3" destOrd="0" presId="urn:microsoft.com/office/officeart/2018/2/layout/IconCircleList"/>
    <dgm:cxn modelId="{4ECF23B0-EE0E-4FBD-94AE-E238F1713633}" type="presParOf" srcId="{6D07EB31-EB94-44F1-9114-CFFC409DB495}" destId="{AED0807F-E639-4F45-A0F2-9E08CE0DC531}" srcOrd="4" destOrd="0" presId="urn:microsoft.com/office/officeart/2018/2/layout/IconCircleList"/>
    <dgm:cxn modelId="{9208E320-8549-4883-9D70-6AAEA544EA6D}" type="presParOf" srcId="{AED0807F-E639-4F45-A0F2-9E08CE0DC531}" destId="{C0CF0362-C430-4044-8E6D-F41156DE9CAD}" srcOrd="0" destOrd="0" presId="urn:microsoft.com/office/officeart/2018/2/layout/IconCircleList"/>
    <dgm:cxn modelId="{563960F4-1457-454D-8D10-F58E55C8495C}" type="presParOf" srcId="{AED0807F-E639-4F45-A0F2-9E08CE0DC531}" destId="{AF8421C8-4E37-443A-9C03-55E886BDC035}" srcOrd="1" destOrd="0" presId="urn:microsoft.com/office/officeart/2018/2/layout/IconCircleList"/>
    <dgm:cxn modelId="{E160C327-B230-4CD1-85C0-941536EE71A5}" type="presParOf" srcId="{AED0807F-E639-4F45-A0F2-9E08CE0DC531}" destId="{92750687-C460-43EE-BEBA-3C86047AA57A}" srcOrd="2" destOrd="0" presId="urn:microsoft.com/office/officeart/2018/2/layout/IconCircleList"/>
    <dgm:cxn modelId="{661043C4-C852-4655-B7F2-0F079FD455D7}" type="presParOf" srcId="{AED0807F-E639-4F45-A0F2-9E08CE0DC531}" destId="{90FDF996-AB5E-414B-B4BF-93F2BC94C47E}" srcOrd="3" destOrd="0" presId="urn:microsoft.com/office/officeart/2018/2/layout/IconCircleList"/>
    <dgm:cxn modelId="{914A8D1E-20D2-4631-A693-47FD06627EA6}" type="presParOf" srcId="{6D07EB31-EB94-44F1-9114-CFFC409DB495}" destId="{E1CC4430-32C5-4A76-AEE5-5F7FD76C8384}" srcOrd="5" destOrd="0" presId="urn:microsoft.com/office/officeart/2018/2/layout/IconCircleList"/>
    <dgm:cxn modelId="{F8161204-10F8-4FA4-A3E3-EBECD54C9330}" type="presParOf" srcId="{6D07EB31-EB94-44F1-9114-CFFC409DB495}" destId="{8306473B-E47D-4D94-BFC2-244D872B4331}" srcOrd="6" destOrd="0" presId="urn:microsoft.com/office/officeart/2018/2/layout/IconCircleList"/>
    <dgm:cxn modelId="{09F23F5B-B9AA-4431-A473-5B166AAC665E}" type="presParOf" srcId="{8306473B-E47D-4D94-BFC2-244D872B4331}" destId="{CD32EC5A-EA13-435F-8C0D-179E6AFD7D7F}" srcOrd="0" destOrd="0" presId="urn:microsoft.com/office/officeart/2018/2/layout/IconCircleList"/>
    <dgm:cxn modelId="{EFCB1D28-2071-45C4-AF24-4C5198BA8CFF}" type="presParOf" srcId="{8306473B-E47D-4D94-BFC2-244D872B4331}" destId="{003D21D7-22B5-4E94-9138-56116081DF03}" srcOrd="1" destOrd="0" presId="urn:microsoft.com/office/officeart/2018/2/layout/IconCircleList"/>
    <dgm:cxn modelId="{17E80BAD-042E-4380-8837-13121DC77B79}" type="presParOf" srcId="{8306473B-E47D-4D94-BFC2-244D872B4331}" destId="{98BA5B56-3D88-45C4-8661-D1F5F383670F}" srcOrd="2" destOrd="0" presId="urn:microsoft.com/office/officeart/2018/2/layout/IconCircleList"/>
    <dgm:cxn modelId="{D364FEED-C624-4E08-86E5-712D098E2434}" type="presParOf" srcId="{8306473B-E47D-4D94-BFC2-244D872B4331}" destId="{6780723E-1242-4CD6-B1C8-8660307D4639}" srcOrd="3" destOrd="0" presId="urn:microsoft.com/office/officeart/2018/2/layout/IconCircleList"/>
    <dgm:cxn modelId="{E012FAAE-EDEE-49F0-9169-394503DBDD21}" type="presParOf" srcId="{6D07EB31-EB94-44F1-9114-CFFC409DB495}" destId="{372E4968-93C9-4AE5-9FBD-9E89EF6706A9}" srcOrd="7" destOrd="0" presId="urn:microsoft.com/office/officeart/2018/2/layout/IconCircleList"/>
    <dgm:cxn modelId="{99DCE895-4A34-4582-907E-11888887E982}" type="presParOf" srcId="{6D07EB31-EB94-44F1-9114-CFFC409DB495}" destId="{92CE715F-DC2B-4989-AD13-32F3AF4BC2EE}" srcOrd="8" destOrd="0" presId="urn:microsoft.com/office/officeart/2018/2/layout/IconCircleList"/>
    <dgm:cxn modelId="{4AE36DEE-DBEF-4FC8-9F38-84D1B7FD4382}" type="presParOf" srcId="{92CE715F-DC2B-4989-AD13-32F3AF4BC2EE}" destId="{3F7C0974-6EA9-471C-A5D8-71A164360FFB}" srcOrd="0" destOrd="0" presId="urn:microsoft.com/office/officeart/2018/2/layout/IconCircleList"/>
    <dgm:cxn modelId="{BF200712-A3F3-40F1-9A50-F35A02111E14}" type="presParOf" srcId="{92CE715F-DC2B-4989-AD13-32F3AF4BC2EE}" destId="{8521C932-FD3B-45B7-BDB5-0F5A6C93AA3C}" srcOrd="1" destOrd="0" presId="urn:microsoft.com/office/officeart/2018/2/layout/IconCircleList"/>
    <dgm:cxn modelId="{7A75E662-FDE8-48FF-AFD1-820B3E0FBABB}" type="presParOf" srcId="{92CE715F-DC2B-4989-AD13-32F3AF4BC2EE}" destId="{84F1C35F-74BE-41D7-B381-E120876A85E2}" srcOrd="2" destOrd="0" presId="urn:microsoft.com/office/officeart/2018/2/layout/IconCircleList"/>
    <dgm:cxn modelId="{41FE17DF-9A2F-4AF1-ADB3-C08AFEF13871}" type="presParOf" srcId="{92CE715F-DC2B-4989-AD13-32F3AF4BC2EE}" destId="{F5A45B99-4DEC-40DB-AE33-A6E4963AC8F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6D06D-806C-49D2-8FEE-CE01780FC01A}"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9DED63D5-810D-4B5B-A6F3-CD229DFA19CB}">
      <dgm:prSet/>
      <dgm:spPr/>
      <dgm:t>
        <a:bodyPr/>
        <a:lstStyle/>
        <a:p>
          <a:pPr>
            <a:lnSpc>
              <a:spcPct val="100000"/>
            </a:lnSpc>
          </a:pPr>
          <a:r>
            <a:rPr lang="fi-FI"/>
            <a:t>”Nopeisiin asiakastarpeisiin ei pystytä vastaamaan halutulla tavalla osaajapulan vuoksi. Kauppoja jää saamatta.”</a:t>
          </a:r>
          <a:endParaRPr lang="en-US"/>
        </a:p>
      </dgm:t>
    </dgm:pt>
    <dgm:pt modelId="{A59F32D0-6CB5-4B31-AE32-8EFBB7AA3AC3}" type="parTrans" cxnId="{C6B9D040-4722-4D5B-8C2A-B3827D272CD6}">
      <dgm:prSet/>
      <dgm:spPr/>
      <dgm:t>
        <a:bodyPr/>
        <a:lstStyle/>
        <a:p>
          <a:endParaRPr lang="en-US"/>
        </a:p>
      </dgm:t>
    </dgm:pt>
    <dgm:pt modelId="{47E68C22-B24C-45F5-B3F4-789516227D66}" type="sibTrans" cxnId="{C6B9D040-4722-4D5B-8C2A-B3827D272CD6}">
      <dgm:prSet/>
      <dgm:spPr/>
      <dgm:t>
        <a:bodyPr/>
        <a:lstStyle/>
        <a:p>
          <a:pPr>
            <a:lnSpc>
              <a:spcPct val="100000"/>
            </a:lnSpc>
          </a:pPr>
          <a:endParaRPr lang="en-US"/>
        </a:p>
      </dgm:t>
    </dgm:pt>
    <dgm:pt modelId="{0B08B692-4A08-4D57-96C1-CDB0D7D2D326}">
      <dgm:prSet/>
      <dgm:spPr/>
      <dgm:t>
        <a:bodyPr/>
        <a:lstStyle/>
        <a:p>
          <a:pPr>
            <a:lnSpc>
              <a:spcPct val="100000"/>
            </a:lnSpc>
          </a:pPr>
          <a:r>
            <a:rPr lang="fi-FI"/>
            <a:t>”Investointeja ei uskalleta tehdä, koska on uhka, että käyttöastetta ei saada riittävän isoksi peittämään investoinnin kuluja tai tuotto-odotuksia.”</a:t>
          </a:r>
          <a:endParaRPr lang="en-US"/>
        </a:p>
      </dgm:t>
    </dgm:pt>
    <dgm:pt modelId="{39C4377C-2DFA-40FD-876C-7248A5EB69C9}" type="parTrans" cxnId="{F7E8CAFC-EB42-4319-A50E-DD8D74739B5E}">
      <dgm:prSet/>
      <dgm:spPr/>
      <dgm:t>
        <a:bodyPr/>
        <a:lstStyle/>
        <a:p>
          <a:endParaRPr lang="en-US"/>
        </a:p>
      </dgm:t>
    </dgm:pt>
    <dgm:pt modelId="{9FB3D16F-E98C-4E39-BCE0-5C7C3305FE95}" type="sibTrans" cxnId="{F7E8CAFC-EB42-4319-A50E-DD8D74739B5E}">
      <dgm:prSet/>
      <dgm:spPr/>
      <dgm:t>
        <a:bodyPr/>
        <a:lstStyle/>
        <a:p>
          <a:pPr>
            <a:lnSpc>
              <a:spcPct val="100000"/>
            </a:lnSpc>
          </a:pPr>
          <a:endParaRPr lang="en-US"/>
        </a:p>
      </dgm:t>
    </dgm:pt>
    <dgm:pt modelId="{115C9DC5-74B4-48C3-A3FE-C1716B87BCFE}">
      <dgm:prSet/>
      <dgm:spPr/>
      <dgm:t>
        <a:bodyPr/>
        <a:lstStyle/>
        <a:p>
          <a:pPr>
            <a:lnSpc>
              <a:spcPct val="100000"/>
            </a:lnSpc>
          </a:pPr>
          <a:r>
            <a:rPr lang="fi-FI" dirty="0"/>
            <a:t>”Digitalisaation ja tekoälyn soveltaminen on hidasta työvoimapulan vuoksi.”</a:t>
          </a:r>
          <a:endParaRPr lang="en-US" dirty="0"/>
        </a:p>
      </dgm:t>
    </dgm:pt>
    <dgm:pt modelId="{766E5168-B7EB-4273-B0C3-515D87C6F6D0}" type="parTrans" cxnId="{E65EE1ED-002D-4E8E-AD23-C936DFB0F476}">
      <dgm:prSet/>
      <dgm:spPr/>
      <dgm:t>
        <a:bodyPr/>
        <a:lstStyle/>
        <a:p>
          <a:endParaRPr lang="en-US"/>
        </a:p>
      </dgm:t>
    </dgm:pt>
    <dgm:pt modelId="{75AAC144-EDF2-4B77-A303-DA82C3BB10D8}" type="sibTrans" cxnId="{E65EE1ED-002D-4E8E-AD23-C936DFB0F476}">
      <dgm:prSet/>
      <dgm:spPr/>
      <dgm:t>
        <a:bodyPr/>
        <a:lstStyle/>
        <a:p>
          <a:pPr>
            <a:lnSpc>
              <a:spcPct val="100000"/>
            </a:lnSpc>
          </a:pPr>
          <a:endParaRPr lang="en-US"/>
        </a:p>
      </dgm:t>
    </dgm:pt>
    <dgm:pt modelId="{29AA86C8-D12F-4FBF-BB29-8F517541AA24}">
      <dgm:prSet/>
      <dgm:spPr/>
      <dgm:t>
        <a:bodyPr/>
        <a:lstStyle/>
        <a:p>
          <a:pPr>
            <a:lnSpc>
              <a:spcPct val="100000"/>
            </a:lnSpc>
          </a:pPr>
          <a:r>
            <a:rPr lang="fi-FI" dirty="0"/>
            <a:t>”Käsittelyt pitkittyvät, työt kasaantuvat, kehittäminen hidastuu”</a:t>
          </a:r>
          <a:endParaRPr lang="en-US" dirty="0"/>
        </a:p>
      </dgm:t>
    </dgm:pt>
    <dgm:pt modelId="{BFC7B29A-20AE-43B0-BFC6-D738E0EBAFE9}" type="parTrans" cxnId="{1F2BE761-C13B-402C-8947-96FB88D759F6}">
      <dgm:prSet/>
      <dgm:spPr/>
      <dgm:t>
        <a:bodyPr/>
        <a:lstStyle/>
        <a:p>
          <a:endParaRPr lang="en-US"/>
        </a:p>
      </dgm:t>
    </dgm:pt>
    <dgm:pt modelId="{0B1BD8FF-CD13-4B30-8581-BF7EC20210C6}" type="sibTrans" cxnId="{1F2BE761-C13B-402C-8947-96FB88D759F6}">
      <dgm:prSet/>
      <dgm:spPr/>
      <dgm:t>
        <a:bodyPr/>
        <a:lstStyle/>
        <a:p>
          <a:pPr>
            <a:lnSpc>
              <a:spcPct val="100000"/>
            </a:lnSpc>
          </a:pPr>
          <a:endParaRPr lang="en-US"/>
        </a:p>
      </dgm:t>
    </dgm:pt>
    <dgm:pt modelId="{CB6F05DE-C061-4A48-8D65-3AA6914F60BE}" type="pres">
      <dgm:prSet presAssocID="{E966D06D-806C-49D2-8FEE-CE01780FC01A}" presName="root" presStyleCnt="0">
        <dgm:presLayoutVars>
          <dgm:dir/>
          <dgm:resizeHandles val="exact"/>
        </dgm:presLayoutVars>
      </dgm:prSet>
      <dgm:spPr/>
    </dgm:pt>
    <dgm:pt modelId="{6D07EB31-EB94-44F1-9114-CFFC409DB495}" type="pres">
      <dgm:prSet presAssocID="{E966D06D-806C-49D2-8FEE-CE01780FC01A}" presName="container" presStyleCnt="0">
        <dgm:presLayoutVars>
          <dgm:dir/>
          <dgm:resizeHandles val="exact"/>
        </dgm:presLayoutVars>
      </dgm:prSet>
      <dgm:spPr/>
    </dgm:pt>
    <dgm:pt modelId="{9D0621CB-9040-4EAA-BA90-217D033F630A}" type="pres">
      <dgm:prSet presAssocID="{9DED63D5-810D-4B5B-A6F3-CD229DFA19CB}" presName="compNode" presStyleCnt="0"/>
      <dgm:spPr/>
    </dgm:pt>
    <dgm:pt modelId="{843553F5-A75E-46A8-98BD-108ACA9D81FE}" type="pres">
      <dgm:prSet presAssocID="{9DED63D5-810D-4B5B-A6F3-CD229DFA19CB}" presName="iconBgRect" presStyleLbl="bgShp" presStyleIdx="0" presStyleCnt="4"/>
      <dgm:spPr/>
    </dgm:pt>
    <dgm:pt modelId="{C5E93AA0-5FA1-43E7-A855-319728333CFA}" type="pres">
      <dgm:prSet presAssocID="{9DED63D5-810D-4B5B-A6F3-CD229DFA19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i"/>
        </a:ext>
      </dgm:extLst>
    </dgm:pt>
    <dgm:pt modelId="{4816777A-7602-4ADB-AD9A-2B11CF36DED3}" type="pres">
      <dgm:prSet presAssocID="{9DED63D5-810D-4B5B-A6F3-CD229DFA19CB}" presName="spaceRect" presStyleCnt="0"/>
      <dgm:spPr/>
    </dgm:pt>
    <dgm:pt modelId="{864F738D-6928-4A10-B58D-0F3E72DB7D01}" type="pres">
      <dgm:prSet presAssocID="{9DED63D5-810D-4B5B-A6F3-CD229DFA19CB}" presName="textRect" presStyleLbl="revTx" presStyleIdx="0" presStyleCnt="4">
        <dgm:presLayoutVars>
          <dgm:chMax val="1"/>
          <dgm:chPref val="1"/>
        </dgm:presLayoutVars>
      </dgm:prSet>
      <dgm:spPr/>
    </dgm:pt>
    <dgm:pt modelId="{B0832F91-DD2F-4D63-B110-27A9417084ED}" type="pres">
      <dgm:prSet presAssocID="{47E68C22-B24C-45F5-B3F4-789516227D66}" presName="sibTrans" presStyleLbl="sibTrans2D1" presStyleIdx="0" presStyleCnt="0"/>
      <dgm:spPr/>
    </dgm:pt>
    <dgm:pt modelId="{B86F25F6-7183-44E9-9AFE-5B1F399DA101}" type="pres">
      <dgm:prSet presAssocID="{0B08B692-4A08-4D57-96C1-CDB0D7D2D326}" presName="compNode" presStyleCnt="0"/>
      <dgm:spPr/>
    </dgm:pt>
    <dgm:pt modelId="{48A8B46B-18B6-43EC-8492-FE6FD246FB7C}" type="pres">
      <dgm:prSet presAssocID="{0B08B692-4A08-4D57-96C1-CDB0D7D2D326}" presName="iconBgRect" presStyleLbl="bgShp" presStyleIdx="1" presStyleCnt="4"/>
      <dgm:spPr/>
    </dgm:pt>
    <dgm:pt modelId="{A05BE82A-D172-44F5-A063-0B2542B55A96}" type="pres">
      <dgm:prSet presAssocID="{0B08B692-4A08-4D57-96C1-CDB0D7D2D3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aroitus"/>
        </a:ext>
      </dgm:extLst>
    </dgm:pt>
    <dgm:pt modelId="{EA18CF45-56AC-40D3-84B5-81AD70AD93BA}" type="pres">
      <dgm:prSet presAssocID="{0B08B692-4A08-4D57-96C1-CDB0D7D2D326}" presName="spaceRect" presStyleCnt="0"/>
      <dgm:spPr/>
    </dgm:pt>
    <dgm:pt modelId="{57132FAF-ECB7-4250-AF33-ACAFCBBBBAEE}" type="pres">
      <dgm:prSet presAssocID="{0B08B692-4A08-4D57-96C1-CDB0D7D2D326}" presName="textRect" presStyleLbl="revTx" presStyleIdx="1" presStyleCnt="4">
        <dgm:presLayoutVars>
          <dgm:chMax val="1"/>
          <dgm:chPref val="1"/>
        </dgm:presLayoutVars>
      </dgm:prSet>
      <dgm:spPr/>
    </dgm:pt>
    <dgm:pt modelId="{5335A0BE-026B-473F-80F7-22E3772B4678}" type="pres">
      <dgm:prSet presAssocID="{9FB3D16F-E98C-4E39-BCE0-5C7C3305FE95}" presName="sibTrans" presStyleLbl="sibTrans2D1" presStyleIdx="0" presStyleCnt="0"/>
      <dgm:spPr/>
    </dgm:pt>
    <dgm:pt modelId="{5AE44661-F93B-4665-A778-89E54FAA38DB}" type="pres">
      <dgm:prSet presAssocID="{115C9DC5-74B4-48C3-A3FE-C1716B87BCFE}" presName="compNode" presStyleCnt="0"/>
      <dgm:spPr/>
    </dgm:pt>
    <dgm:pt modelId="{B209DBBF-2A95-4017-B503-135D2422B049}" type="pres">
      <dgm:prSet presAssocID="{115C9DC5-74B4-48C3-A3FE-C1716B87BCFE}" presName="iconBgRect" presStyleLbl="bgShp" presStyleIdx="2" presStyleCnt="4"/>
      <dgm:spPr/>
    </dgm:pt>
    <dgm:pt modelId="{DB595B6D-267D-4A7C-88E2-08684A2B2557}" type="pres">
      <dgm:prSet presAssocID="{115C9DC5-74B4-48C3-A3FE-C1716B87BC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i"/>
        </a:ext>
      </dgm:extLst>
    </dgm:pt>
    <dgm:pt modelId="{9C3A1488-12B6-4601-B381-0F4C6CF89E06}" type="pres">
      <dgm:prSet presAssocID="{115C9DC5-74B4-48C3-A3FE-C1716B87BCFE}" presName="spaceRect" presStyleCnt="0"/>
      <dgm:spPr/>
    </dgm:pt>
    <dgm:pt modelId="{214B636B-11A4-49C1-AF23-B80BB1449BFA}" type="pres">
      <dgm:prSet presAssocID="{115C9DC5-74B4-48C3-A3FE-C1716B87BCFE}" presName="textRect" presStyleLbl="revTx" presStyleIdx="2" presStyleCnt="4">
        <dgm:presLayoutVars>
          <dgm:chMax val="1"/>
          <dgm:chPref val="1"/>
        </dgm:presLayoutVars>
      </dgm:prSet>
      <dgm:spPr/>
    </dgm:pt>
    <dgm:pt modelId="{0703A2B4-3934-4636-B77B-7E97BBBC65C8}" type="pres">
      <dgm:prSet presAssocID="{75AAC144-EDF2-4B77-A303-DA82C3BB10D8}" presName="sibTrans" presStyleLbl="sibTrans2D1" presStyleIdx="0" presStyleCnt="0"/>
      <dgm:spPr/>
    </dgm:pt>
    <dgm:pt modelId="{D1608958-0598-467C-994C-92A6B37EC9C0}" type="pres">
      <dgm:prSet presAssocID="{29AA86C8-D12F-4FBF-BB29-8F517541AA24}" presName="compNode" presStyleCnt="0"/>
      <dgm:spPr/>
    </dgm:pt>
    <dgm:pt modelId="{F9BF3FF8-BAA3-4372-8232-4D43FC44878D}" type="pres">
      <dgm:prSet presAssocID="{29AA86C8-D12F-4FBF-BB29-8F517541AA24}" presName="iconBgRect" presStyleLbl="bgShp" presStyleIdx="3" presStyleCnt="4"/>
      <dgm:spPr/>
    </dgm:pt>
    <dgm:pt modelId="{83A97B47-D167-430C-A0B5-37ECA12DB440}" type="pres">
      <dgm:prSet presAssocID="{29AA86C8-D12F-4FBF-BB29-8F517541AA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3D0C4AF3-EC8F-413E-9DE7-DB709CF201DA}" type="pres">
      <dgm:prSet presAssocID="{29AA86C8-D12F-4FBF-BB29-8F517541AA24}" presName="spaceRect" presStyleCnt="0"/>
      <dgm:spPr/>
    </dgm:pt>
    <dgm:pt modelId="{4C081A28-6197-4819-8C39-B7EC79976EE5}" type="pres">
      <dgm:prSet presAssocID="{29AA86C8-D12F-4FBF-BB29-8F517541AA24}" presName="textRect" presStyleLbl="revTx" presStyleIdx="3" presStyleCnt="4">
        <dgm:presLayoutVars>
          <dgm:chMax val="1"/>
          <dgm:chPref val="1"/>
        </dgm:presLayoutVars>
      </dgm:prSet>
      <dgm:spPr/>
    </dgm:pt>
  </dgm:ptLst>
  <dgm:cxnLst>
    <dgm:cxn modelId="{88AB130D-B35C-4F79-9D22-4881DDDA0A25}" type="presOf" srcId="{29AA86C8-D12F-4FBF-BB29-8F517541AA24}" destId="{4C081A28-6197-4819-8C39-B7EC79976EE5}" srcOrd="0" destOrd="0" presId="urn:microsoft.com/office/officeart/2018/2/layout/IconCircleList"/>
    <dgm:cxn modelId="{F27CC326-9F26-4FFE-ADB3-204D836DA50E}" type="presOf" srcId="{47E68C22-B24C-45F5-B3F4-789516227D66}" destId="{B0832F91-DD2F-4D63-B110-27A9417084ED}" srcOrd="0" destOrd="0" presId="urn:microsoft.com/office/officeart/2018/2/layout/IconCircleList"/>
    <dgm:cxn modelId="{08EF3A32-5DEF-49AC-B0D4-F89BEA70E72F}" type="presOf" srcId="{9FB3D16F-E98C-4E39-BCE0-5C7C3305FE95}" destId="{5335A0BE-026B-473F-80F7-22E3772B4678}" srcOrd="0" destOrd="0" presId="urn:microsoft.com/office/officeart/2018/2/layout/IconCircleList"/>
    <dgm:cxn modelId="{C6B9D040-4722-4D5B-8C2A-B3827D272CD6}" srcId="{E966D06D-806C-49D2-8FEE-CE01780FC01A}" destId="{9DED63D5-810D-4B5B-A6F3-CD229DFA19CB}" srcOrd="0" destOrd="0" parTransId="{A59F32D0-6CB5-4B31-AE32-8EFBB7AA3AC3}" sibTransId="{47E68C22-B24C-45F5-B3F4-789516227D66}"/>
    <dgm:cxn modelId="{1F2BE761-C13B-402C-8947-96FB88D759F6}" srcId="{E966D06D-806C-49D2-8FEE-CE01780FC01A}" destId="{29AA86C8-D12F-4FBF-BB29-8F517541AA24}" srcOrd="3" destOrd="0" parTransId="{BFC7B29A-20AE-43B0-BFC6-D738E0EBAFE9}" sibTransId="{0B1BD8FF-CD13-4B30-8581-BF7EC20210C6}"/>
    <dgm:cxn modelId="{59FC2D64-32F3-4201-AF24-DAC16174F599}" type="presOf" srcId="{E966D06D-806C-49D2-8FEE-CE01780FC01A}" destId="{CB6F05DE-C061-4A48-8D65-3AA6914F60BE}" srcOrd="0" destOrd="0" presId="urn:microsoft.com/office/officeart/2018/2/layout/IconCircleList"/>
    <dgm:cxn modelId="{986C5045-6B5C-41F2-AB5E-9886499E313E}" type="presOf" srcId="{0B08B692-4A08-4D57-96C1-CDB0D7D2D326}" destId="{57132FAF-ECB7-4250-AF33-ACAFCBBBBAEE}" srcOrd="0" destOrd="0" presId="urn:microsoft.com/office/officeart/2018/2/layout/IconCircleList"/>
    <dgm:cxn modelId="{46E79F94-680D-4EFC-9E4B-C0D86FCE4798}" type="presOf" srcId="{75AAC144-EDF2-4B77-A303-DA82C3BB10D8}" destId="{0703A2B4-3934-4636-B77B-7E97BBBC65C8}" srcOrd="0" destOrd="0" presId="urn:microsoft.com/office/officeart/2018/2/layout/IconCircleList"/>
    <dgm:cxn modelId="{58A3349F-B66A-419E-BE0A-6A5F1BD44589}" type="presOf" srcId="{9DED63D5-810D-4B5B-A6F3-CD229DFA19CB}" destId="{864F738D-6928-4A10-B58D-0F3E72DB7D01}" srcOrd="0" destOrd="0" presId="urn:microsoft.com/office/officeart/2018/2/layout/IconCircleList"/>
    <dgm:cxn modelId="{C5FE2DD7-F990-492F-88EA-F3CE82602D16}" type="presOf" srcId="{115C9DC5-74B4-48C3-A3FE-C1716B87BCFE}" destId="{214B636B-11A4-49C1-AF23-B80BB1449BFA}" srcOrd="0" destOrd="0" presId="urn:microsoft.com/office/officeart/2018/2/layout/IconCircleList"/>
    <dgm:cxn modelId="{E65EE1ED-002D-4E8E-AD23-C936DFB0F476}" srcId="{E966D06D-806C-49D2-8FEE-CE01780FC01A}" destId="{115C9DC5-74B4-48C3-A3FE-C1716B87BCFE}" srcOrd="2" destOrd="0" parTransId="{766E5168-B7EB-4273-B0C3-515D87C6F6D0}" sibTransId="{75AAC144-EDF2-4B77-A303-DA82C3BB10D8}"/>
    <dgm:cxn modelId="{F7E8CAFC-EB42-4319-A50E-DD8D74739B5E}" srcId="{E966D06D-806C-49D2-8FEE-CE01780FC01A}" destId="{0B08B692-4A08-4D57-96C1-CDB0D7D2D326}" srcOrd="1" destOrd="0" parTransId="{39C4377C-2DFA-40FD-876C-7248A5EB69C9}" sibTransId="{9FB3D16F-E98C-4E39-BCE0-5C7C3305FE95}"/>
    <dgm:cxn modelId="{408E73EB-581E-43D5-9855-89D4DAA546AD}" type="presParOf" srcId="{CB6F05DE-C061-4A48-8D65-3AA6914F60BE}" destId="{6D07EB31-EB94-44F1-9114-CFFC409DB495}" srcOrd="0" destOrd="0" presId="urn:microsoft.com/office/officeart/2018/2/layout/IconCircleList"/>
    <dgm:cxn modelId="{BB218EEC-F736-4F30-9CF5-6DF0C22ABD24}" type="presParOf" srcId="{6D07EB31-EB94-44F1-9114-CFFC409DB495}" destId="{9D0621CB-9040-4EAA-BA90-217D033F630A}" srcOrd="0" destOrd="0" presId="urn:microsoft.com/office/officeart/2018/2/layout/IconCircleList"/>
    <dgm:cxn modelId="{75382DEF-2D38-469A-8402-DCACE9096255}" type="presParOf" srcId="{9D0621CB-9040-4EAA-BA90-217D033F630A}" destId="{843553F5-A75E-46A8-98BD-108ACA9D81FE}" srcOrd="0" destOrd="0" presId="urn:microsoft.com/office/officeart/2018/2/layout/IconCircleList"/>
    <dgm:cxn modelId="{9628A53C-9564-4EAD-8C78-E433E313C084}" type="presParOf" srcId="{9D0621CB-9040-4EAA-BA90-217D033F630A}" destId="{C5E93AA0-5FA1-43E7-A855-319728333CFA}" srcOrd="1" destOrd="0" presId="urn:microsoft.com/office/officeart/2018/2/layout/IconCircleList"/>
    <dgm:cxn modelId="{DC453FE9-0920-48EA-B0E6-F64E489B158E}" type="presParOf" srcId="{9D0621CB-9040-4EAA-BA90-217D033F630A}" destId="{4816777A-7602-4ADB-AD9A-2B11CF36DED3}" srcOrd="2" destOrd="0" presId="urn:microsoft.com/office/officeart/2018/2/layout/IconCircleList"/>
    <dgm:cxn modelId="{957BE117-4842-4EF3-9A63-7D8FB912B563}" type="presParOf" srcId="{9D0621CB-9040-4EAA-BA90-217D033F630A}" destId="{864F738D-6928-4A10-B58D-0F3E72DB7D01}" srcOrd="3" destOrd="0" presId="urn:microsoft.com/office/officeart/2018/2/layout/IconCircleList"/>
    <dgm:cxn modelId="{C0A5B40E-0AD1-43E1-B2AC-FCD8307D6A01}" type="presParOf" srcId="{6D07EB31-EB94-44F1-9114-CFFC409DB495}" destId="{B0832F91-DD2F-4D63-B110-27A9417084ED}" srcOrd="1" destOrd="0" presId="urn:microsoft.com/office/officeart/2018/2/layout/IconCircleList"/>
    <dgm:cxn modelId="{8F18A408-F418-493F-BBF4-BD70306E6A11}" type="presParOf" srcId="{6D07EB31-EB94-44F1-9114-CFFC409DB495}" destId="{B86F25F6-7183-44E9-9AFE-5B1F399DA101}" srcOrd="2" destOrd="0" presId="urn:microsoft.com/office/officeart/2018/2/layout/IconCircleList"/>
    <dgm:cxn modelId="{9C8A52CD-344A-4106-8B45-3509A094C4BD}" type="presParOf" srcId="{B86F25F6-7183-44E9-9AFE-5B1F399DA101}" destId="{48A8B46B-18B6-43EC-8492-FE6FD246FB7C}" srcOrd="0" destOrd="0" presId="urn:microsoft.com/office/officeart/2018/2/layout/IconCircleList"/>
    <dgm:cxn modelId="{92A3922E-5BBB-46F8-9858-D5BD95D6C418}" type="presParOf" srcId="{B86F25F6-7183-44E9-9AFE-5B1F399DA101}" destId="{A05BE82A-D172-44F5-A063-0B2542B55A96}" srcOrd="1" destOrd="0" presId="urn:microsoft.com/office/officeart/2018/2/layout/IconCircleList"/>
    <dgm:cxn modelId="{6D4B37C9-EAF7-4081-8F6D-EB4510305B5E}" type="presParOf" srcId="{B86F25F6-7183-44E9-9AFE-5B1F399DA101}" destId="{EA18CF45-56AC-40D3-84B5-81AD70AD93BA}" srcOrd="2" destOrd="0" presId="urn:microsoft.com/office/officeart/2018/2/layout/IconCircleList"/>
    <dgm:cxn modelId="{990CE86F-B8E0-4BEB-89AF-AAECD61146C6}" type="presParOf" srcId="{B86F25F6-7183-44E9-9AFE-5B1F399DA101}" destId="{57132FAF-ECB7-4250-AF33-ACAFCBBBBAEE}" srcOrd="3" destOrd="0" presId="urn:microsoft.com/office/officeart/2018/2/layout/IconCircleList"/>
    <dgm:cxn modelId="{9E1B18FE-64CC-4F3E-8D11-087BA79F8F36}" type="presParOf" srcId="{6D07EB31-EB94-44F1-9114-CFFC409DB495}" destId="{5335A0BE-026B-473F-80F7-22E3772B4678}" srcOrd="3" destOrd="0" presId="urn:microsoft.com/office/officeart/2018/2/layout/IconCircleList"/>
    <dgm:cxn modelId="{25567609-89AB-4C2F-9576-092EE95D0FCE}" type="presParOf" srcId="{6D07EB31-EB94-44F1-9114-CFFC409DB495}" destId="{5AE44661-F93B-4665-A778-89E54FAA38DB}" srcOrd="4" destOrd="0" presId="urn:microsoft.com/office/officeart/2018/2/layout/IconCircleList"/>
    <dgm:cxn modelId="{A69A9CF2-E897-4429-99E9-A31671F980DF}" type="presParOf" srcId="{5AE44661-F93B-4665-A778-89E54FAA38DB}" destId="{B209DBBF-2A95-4017-B503-135D2422B049}" srcOrd="0" destOrd="0" presId="urn:microsoft.com/office/officeart/2018/2/layout/IconCircleList"/>
    <dgm:cxn modelId="{E3B216AB-2DDE-421F-94C5-6BFC0F2C97C3}" type="presParOf" srcId="{5AE44661-F93B-4665-A778-89E54FAA38DB}" destId="{DB595B6D-267D-4A7C-88E2-08684A2B2557}" srcOrd="1" destOrd="0" presId="urn:microsoft.com/office/officeart/2018/2/layout/IconCircleList"/>
    <dgm:cxn modelId="{AD29E588-A235-4FA0-8F92-170C1D181B66}" type="presParOf" srcId="{5AE44661-F93B-4665-A778-89E54FAA38DB}" destId="{9C3A1488-12B6-4601-B381-0F4C6CF89E06}" srcOrd="2" destOrd="0" presId="urn:microsoft.com/office/officeart/2018/2/layout/IconCircleList"/>
    <dgm:cxn modelId="{DA3CBD77-2A3B-4006-92ED-F4CB04CD6B73}" type="presParOf" srcId="{5AE44661-F93B-4665-A778-89E54FAA38DB}" destId="{214B636B-11A4-49C1-AF23-B80BB1449BFA}" srcOrd="3" destOrd="0" presId="urn:microsoft.com/office/officeart/2018/2/layout/IconCircleList"/>
    <dgm:cxn modelId="{86C384B0-A658-4A35-809F-8C40E3E4EE86}" type="presParOf" srcId="{6D07EB31-EB94-44F1-9114-CFFC409DB495}" destId="{0703A2B4-3934-4636-B77B-7E97BBBC65C8}" srcOrd="5" destOrd="0" presId="urn:microsoft.com/office/officeart/2018/2/layout/IconCircleList"/>
    <dgm:cxn modelId="{B25407EA-5BCC-4C0F-BB66-0F5EBACC7DD2}" type="presParOf" srcId="{6D07EB31-EB94-44F1-9114-CFFC409DB495}" destId="{D1608958-0598-467C-994C-92A6B37EC9C0}" srcOrd="6" destOrd="0" presId="urn:microsoft.com/office/officeart/2018/2/layout/IconCircleList"/>
    <dgm:cxn modelId="{F167EA3F-761F-4AEC-B14B-F8A14DEA749D}" type="presParOf" srcId="{D1608958-0598-467C-994C-92A6B37EC9C0}" destId="{F9BF3FF8-BAA3-4372-8232-4D43FC44878D}" srcOrd="0" destOrd="0" presId="urn:microsoft.com/office/officeart/2018/2/layout/IconCircleList"/>
    <dgm:cxn modelId="{99503213-552E-4B98-B367-91E3117207F4}" type="presParOf" srcId="{D1608958-0598-467C-994C-92A6B37EC9C0}" destId="{83A97B47-D167-430C-A0B5-37ECA12DB440}" srcOrd="1" destOrd="0" presId="urn:microsoft.com/office/officeart/2018/2/layout/IconCircleList"/>
    <dgm:cxn modelId="{7767EC54-BE60-4910-944E-56896EDFC8F3}" type="presParOf" srcId="{D1608958-0598-467C-994C-92A6B37EC9C0}" destId="{3D0C4AF3-EC8F-413E-9DE7-DB709CF201DA}" srcOrd="2" destOrd="0" presId="urn:microsoft.com/office/officeart/2018/2/layout/IconCircleList"/>
    <dgm:cxn modelId="{309ADF43-A09C-4F6F-A6C3-1CE40AEC2E39}" type="presParOf" srcId="{D1608958-0598-467C-994C-92A6B37EC9C0}" destId="{4C081A28-6197-4819-8C39-B7EC79976EE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9ED81C-C3BE-4CBA-A7B0-5F6A3067EC51}"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898731E2-0FCC-4F65-940D-35C7929D951C}">
      <dgm:prSet/>
      <dgm:spPr>
        <a:solidFill>
          <a:schemeClr val="accent5"/>
        </a:solidFill>
      </dgm:spPr>
      <dgm:t>
        <a:bodyPr/>
        <a:lstStyle/>
        <a:p>
          <a:r>
            <a:rPr lang="fi-FI"/>
            <a:t>ASENNE KUNTOON</a:t>
          </a:r>
        </a:p>
        <a:p>
          <a:r>
            <a:rPr lang="fi-FI"/>
            <a:t>Moni yritys mainitsee, että opiskelijoilla on usein puutteita oma-aloitteisuudessa ja vastuullisuudessa. Yrityksissä toivotaan oppilaitoksilta panostusta opiskelijoiden asennekasvatukseen, erityisesti työelämän pelisääntöjen, vastuullisuuden ja oma-aloitteisuuden kehittämiseen.</a:t>
          </a:r>
          <a:endParaRPr lang="en-US"/>
        </a:p>
      </dgm:t>
    </dgm:pt>
    <dgm:pt modelId="{6EAF9A1A-74EF-4D09-B351-E457287C0373}" type="parTrans" cxnId="{B237BD9F-B5B9-447D-B4D6-65F5483122CC}">
      <dgm:prSet/>
      <dgm:spPr/>
      <dgm:t>
        <a:bodyPr/>
        <a:lstStyle/>
        <a:p>
          <a:endParaRPr lang="en-US"/>
        </a:p>
      </dgm:t>
    </dgm:pt>
    <dgm:pt modelId="{9907ECF0-6FFB-4217-AA1E-5140CA0F4453}" type="sibTrans" cxnId="{B237BD9F-B5B9-447D-B4D6-65F5483122CC}">
      <dgm:prSet/>
      <dgm:spPr/>
      <dgm:t>
        <a:bodyPr/>
        <a:lstStyle/>
        <a:p>
          <a:endParaRPr lang="en-US"/>
        </a:p>
      </dgm:t>
    </dgm:pt>
    <dgm:pt modelId="{F89A886D-644C-4BD4-9BAB-E88256DD717B}">
      <dgm:prSet/>
      <dgm:spPr>
        <a:solidFill>
          <a:schemeClr val="tx2"/>
        </a:solidFill>
      </dgm:spPr>
      <dgm:t>
        <a:bodyPr/>
        <a:lstStyle/>
        <a:p>
          <a:r>
            <a:rPr lang="fi-FI"/>
            <a:t>OPPI SYNTYY TYÖSSÄ</a:t>
          </a:r>
        </a:p>
        <a:p>
          <a:r>
            <a:rPr lang="fi-FI"/>
            <a:t>Yritykset kokevat, että oppilaitosten koulutukset eivät anna työelämään riittäviä valmiuksia. Useat yritykset korostavat, että työpaikalla ja työssä oppimisen kautta pystyy kouluttamaan niitä taitoja joita opiskelijat tarvitsevat ja esimerkiksi korkeakoulujen suuntaan tätä yhteistyötä ja kontaktipintaa olisi tarpeen tiivistää.</a:t>
          </a:r>
          <a:endParaRPr lang="en-US"/>
        </a:p>
      </dgm:t>
    </dgm:pt>
    <dgm:pt modelId="{09F4EACE-13E4-486C-AA9E-E828F46F871D}" type="parTrans" cxnId="{3144756F-87A6-45CE-BB68-8FAA7722DC3A}">
      <dgm:prSet/>
      <dgm:spPr/>
      <dgm:t>
        <a:bodyPr/>
        <a:lstStyle/>
        <a:p>
          <a:endParaRPr lang="en-US"/>
        </a:p>
      </dgm:t>
    </dgm:pt>
    <dgm:pt modelId="{81E94EF9-37B6-416F-BE82-CBF301A160C8}" type="sibTrans" cxnId="{3144756F-87A6-45CE-BB68-8FAA7722DC3A}">
      <dgm:prSet/>
      <dgm:spPr/>
      <dgm:t>
        <a:bodyPr/>
        <a:lstStyle/>
        <a:p>
          <a:endParaRPr lang="en-US"/>
        </a:p>
      </dgm:t>
    </dgm:pt>
    <dgm:pt modelId="{7BC88122-0E69-4B37-97EA-1DA7640F6F29}">
      <dgm:prSet/>
      <dgm:spPr>
        <a:solidFill>
          <a:schemeClr val="accent4"/>
        </a:solidFill>
      </dgm:spPr>
      <dgm:t>
        <a:bodyPr/>
        <a:lstStyle/>
        <a:p>
          <a:r>
            <a:rPr lang="fi-FI"/>
            <a:t>PERUSTAIDOT HALTUUN</a:t>
          </a:r>
        </a:p>
        <a:p>
          <a:r>
            <a:rPr lang="fi-FI"/>
            <a:t>Toisaalta oppilaitoksilta toivotaan, että opiskelijoiden perus- ja teoriatason osaaminen, kuten lukutaito ja alan peruskäsitteet ja työtehtävät olisivat opiskelijoilla paremmin hallussa jo ennen kuin opiskelija sysätään yritysten vastuulle – tämä huoli nousee erityisesti ammatillisesta koulutuksesta.</a:t>
          </a:r>
          <a:endParaRPr lang="en-US"/>
        </a:p>
      </dgm:t>
    </dgm:pt>
    <dgm:pt modelId="{9DBB65E4-2AEE-4288-B0CD-790AC9A2AEBD}" type="parTrans" cxnId="{4D9416DA-33CA-4A62-A411-F062864DDE9A}">
      <dgm:prSet/>
      <dgm:spPr/>
      <dgm:t>
        <a:bodyPr/>
        <a:lstStyle/>
        <a:p>
          <a:endParaRPr lang="en-US"/>
        </a:p>
      </dgm:t>
    </dgm:pt>
    <dgm:pt modelId="{748D326A-2064-4806-A98F-187D8D385447}" type="sibTrans" cxnId="{4D9416DA-33CA-4A62-A411-F062864DDE9A}">
      <dgm:prSet/>
      <dgm:spPr/>
      <dgm:t>
        <a:bodyPr/>
        <a:lstStyle/>
        <a:p>
          <a:endParaRPr lang="en-US"/>
        </a:p>
      </dgm:t>
    </dgm:pt>
    <dgm:pt modelId="{395FA48B-B5D2-4372-9A7C-5D4B5A2ECA68}" type="pres">
      <dgm:prSet presAssocID="{B49ED81C-C3BE-4CBA-A7B0-5F6A3067EC51}" presName="linear" presStyleCnt="0">
        <dgm:presLayoutVars>
          <dgm:animLvl val="lvl"/>
          <dgm:resizeHandles val="exact"/>
        </dgm:presLayoutVars>
      </dgm:prSet>
      <dgm:spPr/>
    </dgm:pt>
    <dgm:pt modelId="{930C8B7C-2BA9-49BD-AA5B-D101899A4BBC}" type="pres">
      <dgm:prSet presAssocID="{898731E2-0FCC-4F65-940D-35C7929D951C}" presName="parentText" presStyleLbl="node1" presStyleIdx="0" presStyleCnt="3">
        <dgm:presLayoutVars>
          <dgm:chMax val="0"/>
          <dgm:bulletEnabled val="1"/>
        </dgm:presLayoutVars>
      </dgm:prSet>
      <dgm:spPr/>
    </dgm:pt>
    <dgm:pt modelId="{53C8DF1E-43D1-457D-A4B2-B5009CD77287}" type="pres">
      <dgm:prSet presAssocID="{9907ECF0-6FFB-4217-AA1E-5140CA0F4453}" presName="spacer" presStyleCnt="0"/>
      <dgm:spPr/>
    </dgm:pt>
    <dgm:pt modelId="{097E97BD-DBDE-43C0-93D8-295AB7E4A772}" type="pres">
      <dgm:prSet presAssocID="{F89A886D-644C-4BD4-9BAB-E88256DD717B}" presName="parentText" presStyleLbl="node1" presStyleIdx="1" presStyleCnt="3">
        <dgm:presLayoutVars>
          <dgm:chMax val="0"/>
          <dgm:bulletEnabled val="1"/>
        </dgm:presLayoutVars>
      </dgm:prSet>
      <dgm:spPr/>
    </dgm:pt>
    <dgm:pt modelId="{48CCFF87-0AD4-45DF-80FC-414583470BF3}" type="pres">
      <dgm:prSet presAssocID="{81E94EF9-37B6-416F-BE82-CBF301A160C8}" presName="spacer" presStyleCnt="0"/>
      <dgm:spPr/>
    </dgm:pt>
    <dgm:pt modelId="{79A1B28D-6066-4288-BBD8-B85E6A8E210A}" type="pres">
      <dgm:prSet presAssocID="{7BC88122-0E69-4B37-97EA-1DA7640F6F29}" presName="parentText" presStyleLbl="node1" presStyleIdx="2" presStyleCnt="3">
        <dgm:presLayoutVars>
          <dgm:chMax val="0"/>
          <dgm:bulletEnabled val="1"/>
        </dgm:presLayoutVars>
      </dgm:prSet>
      <dgm:spPr/>
    </dgm:pt>
  </dgm:ptLst>
  <dgm:cxnLst>
    <dgm:cxn modelId="{47E54E22-0EEB-42CF-9075-D8DDAD8174CD}" type="presOf" srcId="{898731E2-0FCC-4F65-940D-35C7929D951C}" destId="{930C8B7C-2BA9-49BD-AA5B-D101899A4BBC}" srcOrd="0" destOrd="0" presId="urn:microsoft.com/office/officeart/2005/8/layout/vList2"/>
    <dgm:cxn modelId="{3144756F-87A6-45CE-BB68-8FAA7722DC3A}" srcId="{B49ED81C-C3BE-4CBA-A7B0-5F6A3067EC51}" destId="{F89A886D-644C-4BD4-9BAB-E88256DD717B}" srcOrd="1" destOrd="0" parTransId="{09F4EACE-13E4-486C-AA9E-E828F46F871D}" sibTransId="{81E94EF9-37B6-416F-BE82-CBF301A160C8}"/>
    <dgm:cxn modelId="{421EEB77-669A-4298-9ACB-8377567292D4}" type="presOf" srcId="{F89A886D-644C-4BD4-9BAB-E88256DD717B}" destId="{097E97BD-DBDE-43C0-93D8-295AB7E4A772}" srcOrd="0" destOrd="0" presId="urn:microsoft.com/office/officeart/2005/8/layout/vList2"/>
    <dgm:cxn modelId="{48EFAB9B-9151-4959-885D-E7443FDA9B57}" type="presOf" srcId="{B49ED81C-C3BE-4CBA-A7B0-5F6A3067EC51}" destId="{395FA48B-B5D2-4372-9A7C-5D4B5A2ECA68}" srcOrd="0" destOrd="0" presId="urn:microsoft.com/office/officeart/2005/8/layout/vList2"/>
    <dgm:cxn modelId="{B237BD9F-B5B9-447D-B4D6-65F5483122CC}" srcId="{B49ED81C-C3BE-4CBA-A7B0-5F6A3067EC51}" destId="{898731E2-0FCC-4F65-940D-35C7929D951C}" srcOrd="0" destOrd="0" parTransId="{6EAF9A1A-74EF-4D09-B351-E457287C0373}" sibTransId="{9907ECF0-6FFB-4217-AA1E-5140CA0F4453}"/>
    <dgm:cxn modelId="{947382BB-9C29-466F-8DE2-079B08583640}" type="presOf" srcId="{7BC88122-0E69-4B37-97EA-1DA7640F6F29}" destId="{79A1B28D-6066-4288-BBD8-B85E6A8E210A}" srcOrd="0" destOrd="0" presId="urn:microsoft.com/office/officeart/2005/8/layout/vList2"/>
    <dgm:cxn modelId="{4D9416DA-33CA-4A62-A411-F062864DDE9A}" srcId="{B49ED81C-C3BE-4CBA-A7B0-5F6A3067EC51}" destId="{7BC88122-0E69-4B37-97EA-1DA7640F6F29}" srcOrd="2" destOrd="0" parTransId="{9DBB65E4-2AEE-4288-B0CD-790AC9A2AEBD}" sibTransId="{748D326A-2064-4806-A98F-187D8D385447}"/>
    <dgm:cxn modelId="{E7E4FCCD-F355-4DDB-9E09-E9CA3395BC9D}" type="presParOf" srcId="{395FA48B-B5D2-4372-9A7C-5D4B5A2ECA68}" destId="{930C8B7C-2BA9-49BD-AA5B-D101899A4BBC}" srcOrd="0" destOrd="0" presId="urn:microsoft.com/office/officeart/2005/8/layout/vList2"/>
    <dgm:cxn modelId="{74C08375-365C-46AA-B226-2A4A1E52B929}" type="presParOf" srcId="{395FA48B-B5D2-4372-9A7C-5D4B5A2ECA68}" destId="{53C8DF1E-43D1-457D-A4B2-B5009CD77287}" srcOrd="1" destOrd="0" presId="urn:microsoft.com/office/officeart/2005/8/layout/vList2"/>
    <dgm:cxn modelId="{EC3E3CBD-678F-48C0-8D9B-28B90FE13A3E}" type="presParOf" srcId="{395FA48B-B5D2-4372-9A7C-5D4B5A2ECA68}" destId="{097E97BD-DBDE-43C0-93D8-295AB7E4A772}" srcOrd="2" destOrd="0" presId="urn:microsoft.com/office/officeart/2005/8/layout/vList2"/>
    <dgm:cxn modelId="{B1A286A3-239E-4851-92E7-9C99A018DBCD}" type="presParOf" srcId="{395FA48B-B5D2-4372-9A7C-5D4B5A2ECA68}" destId="{48CCFF87-0AD4-45DF-80FC-414583470BF3}" srcOrd="3" destOrd="0" presId="urn:microsoft.com/office/officeart/2005/8/layout/vList2"/>
    <dgm:cxn modelId="{B53B6768-7CDE-44B4-A525-6E2B8935322E}" type="presParOf" srcId="{395FA48B-B5D2-4372-9A7C-5D4B5A2ECA68}" destId="{79A1B28D-6066-4288-BBD8-B85E6A8E21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E0A58-3326-4ADE-93E0-F6F32B4EE10F}">
      <dsp:nvSpPr>
        <dsp:cNvPr id="0" name=""/>
        <dsp:cNvSpPr/>
      </dsp:nvSpPr>
      <dsp:spPr>
        <a:xfrm>
          <a:off x="71849" y="542399"/>
          <a:ext cx="1263405" cy="126340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5F7EC1-6E9D-4598-B080-9F42F0455738}">
      <dsp:nvSpPr>
        <dsp:cNvPr id="0" name=""/>
        <dsp:cNvSpPr/>
      </dsp:nvSpPr>
      <dsp:spPr>
        <a:xfrm>
          <a:off x="337164" y="807714"/>
          <a:ext cx="732775" cy="732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ADA5DD-B74B-46B6-A411-5880B5F7A13B}">
      <dsp:nvSpPr>
        <dsp:cNvPr id="0" name=""/>
        <dsp:cNvSpPr/>
      </dsp:nvSpPr>
      <dsp:spPr>
        <a:xfrm>
          <a:off x="1605984" y="542399"/>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i-FI" sz="2000" kern="1200"/>
            <a:t>Koulutuksen sisältöjen kehittäminen vastaamaan työelämän tarpeita</a:t>
          </a:r>
          <a:endParaRPr lang="en-US" sz="2000" kern="1200"/>
        </a:p>
      </dsp:txBody>
      <dsp:txXfrm>
        <a:off x="1605984" y="542399"/>
        <a:ext cx="2978028" cy="1263405"/>
      </dsp:txXfrm>
    </dsp:sp>
    <dsp:sp modelId="{1C10272D-A0BC-4DAC-8398-1CAA607DDA33}">
      <dsp:nvSpPr>
        <dsp:cNvPr id="0" name=""/>
        <dsp:cNvSpPr/>
      </dsp:nvSpPr>
      <dsp:spPr>
        <a:xfrm>
          <a:off x="5102911" y="542399"/>
          <a:ext cx="1263405" cy="126340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17CCFB4-E43B-4428-9972-888210F83F58}">
      <dsp:nvSpPr>
        <dsp:cNvPr id="0" name=""/>
        <dsp:cNvSpPr/>
      </dsp:nvSpPr>
      <dsp:spPr>
        <a:xfrm>
          <a:off x="5368227" y="807714"/>
          <a:ext cx="732775" cy="732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EA6415-38B5-44DE-BCD4-AB424A050D88}">
      <dsp:nvSpPr>
        <dsp:cNvPr id="0" name=""/>
        <dsp:cNvSpPr/>
      </dsp:nvSpPr>
      <dsp:spPr>
        <a:xfrm>
          <a:off x="6637047" y="542399"/>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i-FI" sz="2000" kern="1200"/>
            <a:t>Työn vastaanottamisen kannustinloukkujen purkaminen</a:t>
          </a:r>
          <a:endParaRPr lang="en-US" sz="2000" kern="1200"/>
        </a:p>
      </dsp:txBody>
      <dsp:txXfrm>
        <a:off x="6637047" y="542399"/>
        <a:ext cx="2978028" cy="1263405"/>
      </dsp:txXfrm>
    </dsp:sp>
    <dsp:sp modelId="{1F7D22A6-9FE1-4577-A29B-D4C6622366D1}">
      <dsp:nvSpPr>
        <dsp:cNvPr id="0" name=""/>
        <dsp:cNvSpPr/>
      </dsp:nvSpPr>
      <dsp:spPr>
        <a:xfrm>
          <a:off x="71849" y="2545532"/>
          <a:ext cx="1263405" cy="126340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EDCF90-1B41-4D22-BD9C-71A5C5CA4251}">
      <dsp:nvSpPr>
        <dsp:cNvPr id="0" name=""/>
        <dsp:cNvSpPr/>
      </dsp:nvSpPr>
      <dsp:spPr>
        <a:xfrm>
          <a:off x="337164" y="2810847"/>
          <a:ext cx="732775" cy="732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E89F0FF-3233-44AD-AC32-D58677B7F5B4}">
      <dsp:nvSpPr>
        <dsp:cNvPr id="0" name=""/>
        <dsp:cNvSpPr/>
      </dsp:nvSpPr>
      <dsp:spPr>
        <a:xfrm>
          <a:off x="1605984" y="2545532"/>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i-FI" sz="2000" kern="1200"/>
            <a:t>Yritysten ja oppilaitosten yhteistyön tiivistäminen</a:t>
          </a:r>
          <a:endParaRPr lang="en-US" sz="2000" kern="1200"/>
        </a:p>
      </dsp:txBody>
      <dsp:txXfrm>
        <a:off x="1605984" y="2545532"/>
        <a:ext cx="2978028" cy="1263405"/>
      </dsp:txXfrm>
    </dsp:sp>
    <dsp:sp modelId="{0062BE51-4B52-480C-B40A-C7437D615C06}">
      <dsp:nvSpPr>
        <dsp:cNvPr id="0" name=""/>
        <dsp:cNvSpPr/>
      </dsp:nvSpPr>
      <dsp:spPr>
        <a:xfrm>
          <a:off x="5102911" y="2545532"/>
          <a:ext cx="1263405" cy="1263405"/>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0804918-A4D8-400B-BC19-66866C89B139}">
      <dsp:nvSpPr>
        <dsp:cNvPr id="0" name=""/>
        <dsp:cNvSpPr/>
      </dsp:nvSpPr>
      <dsp:spPr>
        <a:xfrm>
          <a:off x="5368227" y="2810847"/>
          <a:ext cx="732775" cy="732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413E64-0A71-490B-9936-B6C1D69C307B}">
      <dsp:nvSpPr>
        <dsp:cNvPr id="0" name=""/>
        <dsp:cNvSpPr/>
      </dsp:nvSpPr>
      <dsp:spPr>
        <a:xfrm>
          <a:off x="6637047" y="2545532"/>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i-FI" sz="2000" kern="1200"/>
            <a:t>Toimet Suomessa olevien maahanmuuttajien työllistämiseksi </a:t>
          </a:r>
          <a:endParaRPr lang="en-US" sz="2000" kern="1200"/>
        </a:p>
      </dsp:txBody>
      <dsp:txXfrm>
        <a:off x="6637047" y="2545532"/>
        <a:ext cx="2978028" cy="1263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F3FF8-BAA3-4372-8232-4D43FC44878D}">
      <dsp:nvSpPr>
        <dsp:cNvPr id="0" name=""/>
        <dsp:cNvSpPr/>
      </dsp:nvSpPr>
      <dsp:spPr>
        <a:xfrm>
          <a:off x="1123380" y="92513"/>
          <a:ext cx="1009806" cy="100980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97B47-D167-430C-A0B5-37ECA12DB440}">
      <dsp:nvSpPr>
        <dsp:cNvPr id="0" name=""/>
        <dsp:cNvSpPr/>
      </dsp:nvSpPr>
      <dsp:spPr>
        <a:xfrm>
          <a:off x="1335439" y="304573"/>
          <a:ext cx="585687" cy="585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081A28-6197-4819-8C39-B7EC79976EE5}">
      <dsp:nvSpPr>
        <dsp:cNvPr id="0" name=""/>
        <dsp:cNvSpPr/>
      </dsp:nvSpPr>
      <dsp:spPr>
        <a:xfrm>
          <a:off x="2349573" y="92513"/>
          <a:ext cx="2380257" cy="100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fi-FI" sz="1200" kern="1200"/>
            <a:t>”Työaikajoustoja sovitaan paikallisesti työpaikkamme houkuttelevuuden kehittämiseksi.”</a:t>
          </a:r>
          <a:endParaRPr lang="en-US" sz="1200" kern="1200"/>
        </a:p>
      </dsp:txBody>
      <dsp:txXfrm>
        <a:off x="2349573" y="92513"/>
        <a:ext cx="2380257" cy="1009806"/>
      </dsp:txXfrm>
    </dsp:sp>
    <dsp:sp modelId="{73FA78FA-B3DB-4346-B25B-E6E68B14690E}">
      <dsp:nvSpPr>
        <dsp:cNvPr id="0" name=""/>
        <dsp:cNvSpPr/>
      </dsp:nvSpPr>
      <dsp:spPr>
        <a:xfrm>
          <a:off x="5144573" y="92513"/>
          <a:ext cx="1009806" cy="100980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D4C0-3A2E-42C5-8946-75C051F8B8BA}">
      <dsp:nvSpPr>
        <dsp:cNvPr id="0" name=""/>
        <dsp:cNvSpPr/>
      </dsp:nvSpPr>
      <dsp:spPr>
        <a:xfrm>
          <a:off x="5356632" y="304573"/>
          <a:ext cx="585687" cy="585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9CA96-063A-4624-8046-C09EB471592D}">
      <dsp:nvSpPr>
        <dsp:cNvPr id="0" name=""/>
        <dsp:cNvSpPr/>
      </dsp:nvSpPr>
      <dsp:spPr>
        <a:xfrm>
          <a:off x="6370766" y="92513"/>
          <a:ext cx="2380257" cy="100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fi-FI" sz="1200" kern="1200"/>
            <a:t>”Työpaikkojen houkuttelevuutta on pyritty nostamaan, somemainontaa ja kamppanjoita lisätty”</a:t>
          </a:r>
          <a:endParaRPr lang="en-US" sz="1200" kern="1200"/>
        </a:p>
      </dsp:txBody>
      <dsp:txXfrm>
        <a:off x="6370766" y="92513"/>
        <a:ext cx="2380257" cy="1009806"/>
      </dsp:txXfrm>
    </dsp:sp>
    <dsp:sp modelId="{C0CF0362-C430-4044-8E6D-F41156DE9CAD}">
      <dsp:nvSpPr>
        <dsp:cNvPr id="0" name=""/>
        <dsp:cNvSpPr/>
      </dsp:nvSpPr>
      <dsp:spPr>
        <a:xfrm>
          <a:off x="1123380" y="1930283"/>
          <a:ext cx="1009806" cy="100980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421C8-4E37-443A-9C03-55E886BDC035}">
      <dsp:nvSpPr>
        <dsp:cNvPr id="0" name=""/>
        <dsp:cNvSpPr/>
      </dsp:nvSpPr>
      <dsp:spPr>
        <a:xfrm>
          <a:off x="1335439" y="2142342"/>
          <a:ext cx="585687" cy="585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DF996-AB5E-414B-B4BF-93F2BC94C47E}">
      <dsp:nvSpPr>
        <dsp:cNvPr id="0" name=""/>
        <dsp:cNvSpPr/>
      </dsp:nvSpPr>
      <dsp:spPr>
        <a:xfrm>
          <a:off x="2349573" y="1930283"/>
          <a:ext cx="2380257" cy="100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fi-FI" sz="1200" kern="1200"/>
            <a:t>”Koska osaavaa ns. valmista henkilökuntaa ei saa tällä hetkellä niin olemme keskittyneet palkkaamaan nuoria suoraan koulusta ja jatkokoulutamme heidät tehtäviin yrityksessämme.”</a:t>
          </a:r>
          <a:endParaRPr lang="en-US" sz="1200" kern="1200"/>
        </a:p>
      </dsp:txBody>
      <dsp:txXfrm>
        <a:off x="2349573" y="1930283"/>
        <a:ext cx="2380257" cy="1009806"/>
      </dsp:txXfrm>
    </dsp:sp>
    <dsp:sp modelId="{CD32EC5A-EA13-435F-8C0D-179E6AFD7D7F}">
      <dsp:nvSpPr>
        <dsp:cNvPr id="0" name=""/>
        <dsp:cNvSpPr/>
      </dsp:nvSpPr>
      <dsp:spPr>
        <a:xfrm>
          <a:off x="5144573" y="1930283"/>
          <a:ext cx="1009806" cy="100980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D21D7-22B5-4E94-9138-56116081DF03}">
      <dsp:nvSpPr>
        <dsp:cNvPr id="0" name=""/>
        <dsp:cNvSpPr/>
      </dsp:nvSpPr>
      <dsp:spPr>
        <a:xfrm>
          <a:off x="5356632" y="2142342"/>
          <a:ext cx="585687" cy="5856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80723E-1242-4CD6-B1C8-8660307D4639}">
      <dsp:nvSpPr>
        <dsp:cNvPr id="0" name=""/>
        <dsp:cNvSpPr/>
      </dsp:nvSpPr>
      <dsp:spPr>
        <a:xfrm>
          <a:off x="6370766" y="1930283"/>
          <a:ext cx="2380257" cy="100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fi-FI" sz="1200" kern="1200"/>
            <a:t>”Kotimaista työvoimaa ei juurikaan ole saatavilla, joten rekrytoimme työvoimamme ulkomailta omia kanaviamme pitkin.”</a:t>
          </a:r>
          <a:endParaRPr lang="en-US" sz="1200" kern="1200"/>
        </a:p>
      </dsp:txBody>
      <dsp:txXfrm>
        <a:off x="6370766" y="1930283"/>
        <a:ext cx="2380257" cy="1009806"/>
      </dsp:txXfrm>
    </dsp:sp>
    <dsp:sp modelId="{3F7C0974-6EA9-471C-A5D8-71A164360FFB}">
      <dsp:nvSpPr>
        <dsp:cNvPr id="0" name=""/>
        <dsp:cNvSpPr/>
      </dsp:nvSpPr>
      <dsp:spPr>
        <a:xfrm>
          <a:off x="1123380" y="3768053"/>
          <a:ext cx="1009806" cy="100980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1C932-FD3B-45B7-BDB5-0F5A6C93AA3C}">
      <dsp:nvSpPr>
        <dsp:cNvPr id="0" name=""/>
        <dsp:cNvSpPr/>
      </dsp:nvSpPr>
      <dsp:spPr>
        <a:xfrm>
          <a:off x="1335439" y="3980112"/>
          <a:ext cx="585687" cy="58568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45B99-4DEC-40DB-AE33-A6E4963AC8F4}">
      <dsp:nvSpPr>
        <dsp:cNvPr id="0" name=""/>
        <dsp:cNvSpPr/>
      </dsp:nvSpPr>
      <dsp:spPr>
        <a:xfrm>
          <a:off x="2349573" y="3768053"/>
          <a:ext cx="2380257" cy="100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fi-FI" sz="1200" b="0" i="0" kern="1200" dirty="0"/>
            <a:t>”Käytössämme on vuokratyöntekijöitä, koska omien työntekijöiden palkkaamista vaikeuttaa liian korkeat työnantajamaksut ja töiden vähyys ja epäsäännöllisyys.”</a:t>
          </a:r>
          <a:endParaRPr lang="en-US" sz="1200" b="0" kern="1200" dirty="0"/>
        </a:p>
      </dsp:txBody>
      <dsp:txXfrm>
        <a:off x="2349573" y="3768053"/>
        <a:ext cx="2380257" cy="1009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553F5-A75E-46A8-98BD-108ACA9D81FE}">
      <dsp:nvSpPr>
        <dsp:cNvPr id="0" name=""/>
        <dsp:cNvSpPr/>
      </dsp:nvSpPr>
      <dsp:spPr>
        <a:xfrm>
          <a:off x="71849" y="542399"/>
          <a:ext cx="1263405" cy="12634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93AA0-5FA1-43E7-A855-319728333CFA}">
      <dsp:nvSpPr>
        <dsp:cNvPr id="0" name=""/>
        <dsp:cNvSpPr/>
      </dsp:nvSpPr>
      <dsp:spPr>
        <a:xfrm>
          <a:off x="337164" y="807714"/>
          <a:ext cx="732775" cy="732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4F738D-6928-4A10-B58D-0F3E72DB7D01}">
      <dsp:nvSpPr>
        <dsp:cNvPr id="0" name=""/>
        <dsp:cNvSpPr/>
      </dsp:nvSpPr>
      <dsp:spPr>
        <a:xfrm>
          <a:off x="1605984" y="542399"/>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fi-FI" sz="1500" kern="1200"/>
            <a:t>”Nopeisiin asiakastarpeisiin ei pystytä vastaamaan halutulla tavalla osaajapulan vuoksi. Kauppoja jää saamatta.”</a:t>
          </a:r>
          <a:endParaRPr lang="en-US" sz="1500" kern="1200"/>
        </a:p>
      </dsp:txBody>
      <dsp:txXfrm>
        <a:off x="1605984" y="542399"/>
        <a:ext cx="2978028" cy="1263405"/>
      </dsp:txXfrm>
    </dsp:sp>
    <dsp:sp modelId="{48A8B46B-18B6-43EC-8492-FE6FD246FB7C}">
      <dsp:nvSpPr>
        <dsp:cNvPr id="0" name=""/>
        <dsp:cNvSpPr/>
      </dsp:nvSpPr>
      <dsp:spPr>
        <a:xfrm>
          <a:off x="5102911" y="542399"/>
          <a:ext cx="1263405" cy="12634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BE82A-D172-44F5-A063-0B2542B55A96}">
      <dsp:nvSpPr>
        <dsp:cNvPr id="0" name=""/>
        <dsp:cNvSpPr/>
      </dsp:nvSpPr>
      <dsp:spPr>
        <a:xfrm>
          <a:off x="5368227" y="807714"/>
          <a:ext cx="732775" cy="732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32FAF-ECB7-4250-AF33-ACAFCBBBBAEE}">
      <dsp:nvSpPr>
        <dsp:cNvPr id="0" name=""/>
        <dsp:cNvSpPr/>
      </dsp:nvSpPr>
      <dsp:spPr>
        <a:xfrm>
          <a:off x="6637047" y="542399"/>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fi-FI" sz="1500" kern="1200"/>
            <a:t>”Investointeja ei uskalleta tehdä, koska on uhka, että käyttöastetta ei saada riittävän isoksi peittämään investoinnin kuluja tai tuotto-odotuksia.”</a:t>
          </a:r>
          <a:endParaRPr lang="en-US" sz="1500" kern="1200"/>
        </a:p>
      </dsp:txBody>
      <dsp:txXfrm>
        <a:off x="6637047" y="542399"/>
        <a:ext cx="2978028" cy="1263405"/>
      </dsp:txXfrm>
    </dsp:sp>
    <dsp:sp modelId="{B209DBBF-2A95-4017-B503-135D2422B049}">
      <dsp:nvSpPr>
        <dsp:cNvPr id="0" name=""/>
        <dsp:cNvSpPr/>
      </dsp:nvSpPr>
      <dsp:spPr>
        <a:xfrm>
          <a:off x="71849" y="2545532"/>
          <a:ext cx="1263405" cy="12634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95B6D-267D-4A7C-88E2-08684A2B2557}">
      <dsp:nvSpPr>
        <dsp:cNvPr id="0" name=""/>
        <dsp:cNvSpPr/>
      </dsp:nvSpPr>
      <dsp:spPr>
        <a:xfrm>
          <a:off x="337164" y="2810847"/>
          <a:ext cx="732775" cy="732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B636B-11A4-49C1-AF23-B80BB1449BFA}">
      <dsp:nvSpPr>
        <dsp:cNvPr id="0" name=""/>
        <dsp:cNvSpPr/>
      </dsp:nvSpPr>
      <dsp:spPr>
        <a:xfrm>
          <a:off x="1605984" y="2545532"/>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fi-FI" sz="1500" kern="1200" dirty="0"/>
            <a:t>”Digitalisaation ja tekoälyn soveltaminen on hidasta työvoimapulan vuoksi.”</a:t>
          </a:r>
          <a:endParaRPr lang="en-US" sz="1500" kern="1200" dirty="0"/>
        </a:p>
      </dsp:txBody>
      <dsp:txXfrm>
        <a:off x="1605984" y="2545532"/>
        <a:ext cx="2978028" cy="1263405"/>
      </dsp:txXfrm>
    </dsp:sp>
    <dsp:sp modelId="{F9BF3FF8-BAA3-4372-8232-4D43FC44878D}">
      <dsp:nvSpPr>
        <dsp:cNvPr id="0" name=""/>
        <dsp:cNvSpPr/>
      </dsp:nvSpPr>
      <dsp:spPr>
        <a:xfrm>
          <a:off x="5102911" y="2545532"/>
          <a:ext cx="1263405" cy="126340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97B47-D167-430C-A0B5-37ECA12DB440}">
      <dsp:nvSpPr>
        <dsp:cNvPr id="0" name=""/>
        <dsp:cNvSpPr/>
      </dsp:nvSpPr>
      <dsp:spPr>
        <a:xfrm>
          <a:off x="5368227" y="2810847"/>
          <a:ext cx="732775" cy="732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081A28-6197-4819-8C39-B7EC79976EE5}">
      <dsp:nvSpPr>
        <dsp:cNvPr id="0" name=""/>
        <dsp:cNvSpPr/>
      </dsp:nvSpPr>
      <dsp:spPr>
        <a:xfrm>
          <a:off x="6637047" y="2545532"/>
          <a:ext cx="2978028" cy="1263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fi-FI" sz="1500" kern="1200" dirty="0"/>
            <a:t>”Käsittelyt pitkittyvät, työt kasaantuvat, kehittäminen hidastuu”</a:t>
          </a:r>
          <a:endParaRPr lang="en-US" sz="1500" kern="1200" dirty="0"/>
        </a:p>
      </dsp:txBody>
      <dsp:txXfrm>
        <a:off x="6637047" y="2545532"/>
        <a:ext cx="2978028" cy="1263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C8B7C-2BA9-49BD-AA5B-D101899A4BBC}">
      <dsp:nvSpPr>
        <dsp:cNvPr id="0" name=""/>
        <dsp:cNvSpPr/>
      </dsp:nvSpPr>
      <dsp:spPr>
        <a:xfrm>
          <a:off x="0" y="104645"/>
          <a:ext cx="9378351" cy="1411678"/>
        </a:xfrm>
        <a:prstGeom prst="round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a:t>ASENNE KUNTOON</a:t>
          </a:r>
        </a:p>
        <a:p>
          <a:pPr marL="0" lvl="0" indent="0" algn="l" defTabSz="666750">
            <a:lnSpc>
              <a:spcPct val="90000"/>
            </a:lnSpc>
            <a:spcBef>
              <a:spcPct val="0"/>
            </a:spcBef>
            <a:spcAft>
              <a:spcPct val="35000"/>
            </a:spcAft>
            <a:buNone/>
          </a:pPr>
          <a:r>
            <a:rPr lang="fi-FI" sz="1500" kern="1200"/>
            <a:t>Moni yritys mainitsee, että opiskelijoilla on usein puutteita oma-aloitteisuudessa ja vastuullisuudessa. Yrityksissä toivotaan oppilaitoksilta panostusta opiskelijoiden asennekasvatukseen, erityisesti työelämän pelisääntöjen, vastuullisuuden ja oma-aloitteisuuden kehittämiseen.</a:t>
          </a:r>
          <a:endParaRPr lang="en-US" sz="1500" kern="1200"/>
        </a:p>
      </dsp:txBody>
      <dsp:txXfrm>
        <a:off x="68912" y="173557"/>
        <a:ext cx="9240527" cy="1273854"/>
      </dsp:txXfrm>
    </dsp:sp>
    <dsp:sp modelId="{097E97BD-DBDE-43C0-93D8-295AB7E4A772}">
      <dsp:nvSpPr>
        <dsp:cNvPr id="0" name=""/>
        <dsp:cNvSpPr/>
      </dsp:nvSpPr>
      <dsp:spPr>
        <a:xfrm>
          <a:off x="0" y="1559523"/>
          <a:ext cx="9378351" cy="1411678"/>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a:t>OPPI SYNTYY TYÖSSÄ</a:t>
          </a:r>
        </a:p>
        <a:p>
          <a:pPr marL="0" lvl="0" indent="0" algn="l" defTabSz="666750">
            <a:lnSpc>
              <a:spcPct val="90000"/>
            </a:lnSpc>
            <a:spcBef>
              <a:spcPct val="0"/>
            </a:spcBef>
            <a:spcAft>
              <a:spcPct val="35000"/>
            </a:spcAft>
            <a:buNone/>
          </a:pPr>
          <a:r>
            <a:rPr lang="fi-FI" sz="1500" kern="1200"/>
            <a:t>Yritykset kokevat, että oppilaitosten koulutukset eivät anna työelämään riittäviä valmiuksia. Useat yritykset korostavat, että työpaikalla ja työssä oppimisen kautta pystyy kouluttamaan niitä taitoja joita opiskelijat tarvitsevat ja esimerkiksi korkeakoulujen suuntaan tätä yhteistyötä ja kontaktipintaa olisi tarpeen tiivistää.</a:t>
          </a:r>
          <a:endParaRPr lang="en-US" sz="1500" kern="1200"/>
        </a:p>
      </dsp:txBody>
      <dsp:txXfrm>
        <a:off x="68912" y="1628435"/>
        <a:ext cx="9240527" cy="1273854"/>
      </dsp:txXfrm>
    </dsp:sp>
    <dsp:sp modelId="{79A1B28D-6066-4288-BBD8-B85E6A8E210A}">
      <dsp:nvSpPr>
        <dsp:cNvPr id="0" name=""/>
        <dsp:cNvSpPr/>
      </dsp:nvSpPr>
      <dsp:spPr>
        <a:xfrm>
          <a:off x="0" y="3014401"/>
          <a:ext cx="9378351" cy="1411678"/>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i-FI" sz="1500" kern="1200"/>
            <a:t>PERUSTAIDOT HALTUUN</a:t>
          </a:r>
        </a:p>
        <a:p>
          <a:pPr marL="0" lvl="0" indent="0" algn="l" defTabSz="666750">
            <a:lnSpc>
              <a:spcPct val="90000"/>
            </a:lnSpc>
            <a:spcBef>
              <a:spcPct val="0"/>
            </a:spcBef>
            <a:spcAft>
              <a:spcPct val="35000"/>
            </a:spcAft>
            <a:buNone/>
          </a:pPr>
          <a:r>
            <a:rPr lang="fi-FI" sz="1500" kern="1200"/>
            <a:t>Toisaalta oppilaitoksilta toivotaan, että opiskelijoiden perus- ja teoriatason osaaminen, kuten lukutaito ja alan peruskäsitteet ja työtehtävät olisivat opiskelijoilla paremmin hallussa jo ennen kuin opiskelija sysätään yritysten vastuulle – tämä huoli nousee erityisesti ammatillisesta koulutuksesta.</a:t>
          </a:r>
          <a:endParaRPr lang="en-US" sz="1500" kern="1200"/>
        </a:p>
      </dsp:txBody>
      <dsp:txXfrm>
        <a:off x="68912" y="3083313"/>
        <a:ext cx="9240527" cy="127385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0.92295</cdr:x>
      <cdr:y>0.28345</cdr:y>
    </cdr:from>
    <cdr:to>
      <cdr:x>1</cdr:x>
      <cdr:y>0.3636</cdr:y>
    </cdr:to>
    <cdr:sp macro="" textlink="">
      <cdr:nvSpPr>
        <cdr:cNvPr id="2" name="Tekstiruutu 1">
          <a:extLst xmlns:a="http://schemas.openxmlformats.org/drawingml/2006/main">
            <a:ext uri="{FF2B5EF4-FFF2-40B4-BE49-F238E27FC236}">
              <a16:creationId xmlns:a16="http://schemas.microsoft.com/office/drawing/2014/main" id="{11F793CD-C26C-9EE7-F580-6FD6F650B00B}"/>
            </a:ext>
          </a:extLst>
        </cdr:cNvPr>
        <cdr:cNvSpPr txBox="1"/>
      </cdr:nvSpPr>
      <cdr:spPr>
        <a:xfrm xmlns:a="http://schemas.openxmlformats.org/drawingml/2006/main">
          <a:off x="8940538" y="1233374"/>
          <a:ext cx="746387" cy="348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dirty="0">
              <a:solidFill>
                <a:schemeClr val="accent4"/>
              </a:solidFill>
            </a:rPr>
            <a:t>59,3 %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F65F0-5CD8-41DF-89E1-22096C1AB318}" type="datetime1">
              <a:rPr lang="fi-FI" smtClean="0"/>
              <a:t>8.10.2024</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04280-BA24-4EAD-9108-43EFDD969BC5}" type="datetime1">
              <a:rPr lang="fi-FI" smtClean="0"/>
              <a:t>8.10.2024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19700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62738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11602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59499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64DE01F0-230F-4494-9F6F-C2A09E9653F6}" type="datetime1">
              <a:rPr lang="fi-FI" smtClean="0"/>
              <a:t>8.10.2024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8.10.2024</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8.10.2024</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8.10.2024</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8.10.2024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8.10.2024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8.10.2024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8.10.2024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8.10.2024</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8.10.2024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8.10.2024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8.10.2024</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8.10.2024</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8.10.2024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8.10.2024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8.10.2024</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8.10.2024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8.10.2024</a:t>
            </a:fld>
            <a:endParaRPr lang="fi-FI"/>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8.10.2024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8.10.2024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8.10.2024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8.10.2024</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8.10.2024</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8.10.2024</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8.10.2024</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8.10.2024</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8.10.2024</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8.10.2024</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8.10.2024</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4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0E37A1-3886-455C-B76C-16A6ACD21D41}"/>
              </a:ext>
            </a:extLst>
          </p:cNvPr>
          <p:cNvSpPr>
            <a:spLocks noGrp="1"/>
          </p:cNvSpPr>
          <p:nvPr>
            <p:ph type="ctrTitle"/>
          </p:nvPr>
        </p:nvSpPr>
        <p:spPr/>
        <p:txBody>
          <a:bodyPr>
            <a:normAutofit fontScale="90000"/>
          </a:bodyPr>
          <a:lstStyle/>
          <a:p>
            <a:r>
              <a:rPr lang="fi-FI" b="1" dirty="0"/>
              <a:t>Miltä yrityksissä näyttää osaavan työvoiman saatavuuden saralla?</a:t>
            </a:r>
          </a:p>
        </p:txBody>
      </p:sp>
      <p:sp>
        <p:nvSpPr>
          <p:cNvPr id="3" name="Alaotsikko 2">
            <a:extLst>
              <a:ext uri="{FF2B5EF4-FFF2-40B4-BE49-F238E27FC236}">
                <a16:creationId xmlns:a16="http://schemas.microsoft.com/office/drawing/2014/main" id="{F86E1352-30A5-4675-9118-1774630AC7D2}"/>
              </a:ext>
            </a:extLst>
          </p:cNvPr>
          <p:cNvSpPr>
            <a:spLocks noGrp="1"/>
          </p:cNvSpPr>
          <p:nvPr>
            <p:ph type="subTitle" idx="1"/>
          </p:nvPr>
        </p:nvSpPr>
        <p:spPr/>
        <p:txBody>
          <a:bodyPr/>
          <a:lstStyle/>
          <a:p>
            <a:r>
              <a:rPr lang="fi-FI" dirty="0"/>
              <a:t>Kauppakamareiden osaajakysely 2024</a:t>
            </a:r>
          </a:p>
          <a:p>
            <a:r>
              <a:rPr lang="fi-FI" dirty="0"/>
              <a:t>Kysely toteutettu 27.8.-3.9. (N=986)</a:t>
            </a:r>
          </a:p>
        </p:txBody>
      </p:sp>
    </p:spTree>
    <p:extLst>
      <p:ext uri="{BB962C8B-B14F-4D97-AF65-F5344CB8AC3E}">
        <p14:creationId xmlns:p14="http://schemas.microsoft.com/office/powerpoint/2010/main" val="73430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464578B-B149-B86F-1F56-85680054854D}"/>
              </a:ext>
            </a:extLst>
          </p:cNvPr>
          <p:cNvSpPr>
            <a:spLocks noGrp="1"/>
          </p:cNvSpPr>
          <p:nvPr>
            <p:ph type="title"/>
          </p:nvPr>
        </p:nvSpPr>
        <p:spPr>
          <a:xfrm>
            <a:off x="1600200" y="365125"/>
            <a:ext cx="9686925" cy="1325563"/>
          </a:xfrm>
        </p:spPr>
        <p:txBody>
          <a:bodyPr>
            <a:normAutofit/>
          </a:bodyPr>
          <a:lstStyle/>
          <a:p>
            <a:r>
              <a:rPr lang="en-US" dirty="0" err="1"/>
              <a:t>Poimintoja</a:t>
            </a:r>
            <a:r>
              <a:rPr lang="en-US" dirty="0"/>
              <a:t> </a:t>
            </a:r>
            <a:r>
              <a:rPr lang="en-US" dirty="0" err="1"/>
              <a:t>vastauksista</a:t>
            </a:r>
            <a:r>
              <a:rPr lang="en-US" dirty="0"/>
              <a:t>: Kuinka </a:t>
            </a:r>
            <a:r>
              <a:rPr lang="en-US" dirty="0" err="1"/>
              <a:t>osaajapula</a:t>
            </a:r>
            <a:r>
              <a:rPr lang="en-US" dirty="0"/>
              <a:t> </a:t>
            </a:r>
            <a:r>
              <a:rPr lang="en-US" dirty="0" err="1"/>
              <a:t>näkyy</a:t>
            </a:r>
            <a:r>
              <a:rPr lang="en-US" dirty="0"/>
              <a:t> </a:t>
            </a:r>
            <a:r>
              <a:rPr lang="en-US" dirty="0" err="1"/>
              <a:t>yritysten</a:t>
            </a:r>
            <a:r>
              <a:rPr lang="en-US" dirty="0"/>
              <a:t> </a:t>
            </a:r>
            <a:r>
              <a:rPr lang="en-US" dirty="0" err="1"/>
              <a:t>arjessa</a:t>
            </a:r>
            <a:r>
              <a:rPr lang="en-US" dirty="0"/>
              <a:t>?</a:t>
            </a:r>
          </a:p>
        </p:txBody>
      </p:sp>
      <p:sp>
        <p:nvSpPr>
          <p:cNvPr id="4" name="Dian numeron paikkamerkki 3">
            <a:extLst>
              <a:ext uri="{FF2B5EF4-FFF2-40B4-BE49-F238E27FC236}">
                <a16:creationId xmlns:a16="http://schemas.microsoft.com/office/drawing/2014/main" id="{91B7FAB9-FBC8-B758-0F22-83F022FECE3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10</a:t>
            </a:fld>
            <a:endParaRPr lang="fi-FI"/>
          </a:p>
        </p:txBody>
      </p:sp>
      <p:graphicFrame>
        <p:nvGraphicFramePr>
          <p:cNvPr id="6" name="Sisällön paikkamerkki 2">
            <a:extLst>
              <a:ext uri="{FF2B5EF4-FFF2-40B4-BE49-F238E27FC236}">
                <a16:creationId xmlns:a16="http://schemas.microsoft.com/office/drawing/2014/main" id="{8F432F20-71CD-CBBE-7968-7F4EED60E7A3}"/>
              </a:ext>
            </a:extLst>
          </p:cNvPr>
          <p:cNvGraphicFramePr>
            <a:graphicFrameLocks noGrp="1"/>
          </p:cNvGraphicFramePr>
          <p:nvPr>
            <p:ph idx="1"/>
            <p:extLst>
              <p:ext uri="{D42A27DB-BD31-4B8C-83A1-F6EECF244321}">
                <p14:modId xmlns:p14="http://schemas.microsoft.com/office/powerpoint/2010/main" val="2311580209"/>
              </p:ext>
            </p:extLst>
          </p:nvPr>
        </p:nvGraphicFramePr>
        <p:xfrm>
          <a:off x="1600200" y="1825625"/>
          <a:ext cx="96869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49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920DA874-BA7F-2A88-6381-507E8925AE6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11</a:t>
            </a:fld>
            <a:endParaRPr lang="fi-FI"/>
          </a:p>
        </p:txBody>
      </p:sp>
      <p:sp>
        <p:nvSpPr>
          <p:cNvPr id="4" name="Title"/>
          <p:cNvSpPr>
            <a:spLocks noGrp="1"/>
          </p:cNvSpPr>
          <p:nvPr>
            <p:ph type="title" hasCustomPrompt="1"/>
          </p:nvPr>
        </p:nvSpPr>
        <p:spPr>
          <a:xfrm>
            <a:off x="2188029" y="365251"/>
            <a:ext cx="9165770" cy="1325563"/>
          </a:xfrm>
        </p:spPr>
        <p:txBody>
          <a:bodyPr anchor="ctr">
            <a:normAutofit/>
          </a:bodyPr>
          <a:lst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b="1" err="1"/>
              <a:t>Suurin</a:t>
            </a:r>
            <a:r>
              <a:rPr lang="en-US" sz="4400" b="1"/>
              <a:t> pula on </a:t>
            </a:r>
            <a:r>
              <a:rPr lang="en-US" sz="4400" b="1" err="1"/>
              <a:t>ammatillisen</a:t>
            </a:r>
            <a:r>
              <a:rPr lang="en-US" sz="4400" b="1"/>
              <a:t> </a:t>
            </a:r>
            <a:r>
              <a:rPr lang="en-US" sz="4400" b="1" err="1"/>
              <a:t>koulutuksen</a:t>
            </a:r>
            <a:r>
              <a:rPr lang="en-US" sz="4400" b="1"/>
              <a:t> </a:t>
            </a:r>
            <a:r>
              <a:rPr lang="en-US" sz="4400" b="1" err="1"/>
              <a:t>suorittaneista</a:t>
            </a:r>
            <a:endParaRPr lang="en-US" sz="4400" b="1"/>
          </a:p>
        </p:txBody>
      </p:sp>
      <p:graphicFrame>
        <p:nvGraphicFramePr>
          <p:cNvPr id="6" name="Cont1"/>
          <p:cNvGraphicFramePr/>
          <p:nvPr>
            <p:extLst>
              <p:ext uri="{D42A27DB-BD31-4B8C-83A1-F6EECF244321}">
                <p14:modId xmlns:p14="http://schemas.microsoft.com/office/powerpoint/2010/main" val="3225977247"/>
              </p:ext>
            </p:extLst>
          </p:nvPr>
        </p:nvGraphicFramePr>
        <p:xfrm>
          <a:off x="1975449" y="1825625"/>
          <a:ext cx="9378351"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5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B50D0C-30C8-7EF5-048C-08D742CD8139}"/>
              </a:ext>
            </a:extLst>
          </p:cNvPr>
          <p:cNvSpPr>
            <a:spLocks noGrp="1"/>
          </p:cNvSpPr>
          <p:nvPr>
            <p:ph type="title"/>
          </p:nvPr>
        </p:nvSpPr>
        <p:spPr>
          <a:xfrm>
            <a:off x="1600199" y="18255"/>
            <a:ext cx="10287001" cy="1325563"/>
          </a:xfrm>
        </p:spPr>
        <p:txBody>
          <a:bodyPr>
            <a:noAutofit/>
          </a:bodyPr>
          <a:lstStyle/>
          <a:p>
            <a:r>
              <a:rPr lang="fi-FI" sz="3600"/>
              <a:t>Pk-yrityksissä suurin pula on ammattiosaajista, suuryrityksissä korkeakoulutetuista</a:t>
            </a:r>
          </a:p>
        </p:txBody>
      </p:sp>
      <p:graphicFrame>
        <p:nvGraphicFramePr>
          <p:cNvPr id="7" name="Sisällön paikkamerkki 6">
            <a:extLst>
              <a:ext uri="{FF2B5EF4-FFF2-40B4-BE49-F238E27FC236}">
                <a16:creationId xmlns:a16="http://schemas.microsoft.com/office/drawing/2014/main" id="{60C0BAD0-1E9F-9E27-27B1-417633FB233B}"/>
              </a:ext>
            </a:extLst>
          </p:cNvPr>
          <p:cNvGraphicFramePr>
            <a:graphicFrameLocks noGrp="1"/>
          </p:cNvGraphicFramePr>
          <p:nvPr>
            <p:ph idx="1"/>
            <p:extLst>
              <p:ext uri="{D42A27DB-BD31-4B8C-83A1-F6EECF244321}">
                <p14:modId xmlns:p14="http://schemas.microsoft.com/office/powerpoint/2010/main" val="3554428721"/>
              </p:ext>
            </p:extLst>
          </p:nvPr>
        </p:nvGraphicFramePr>
        <p:xfrm>
          <a:off x="1600199" y="1343818"/>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a:extLst>
              <a:ext uri="{FF2B5EF4-FFF2-40B4-BE49-F238E27FC236}">
                <a16:creationId xmlns:a16="http://schemas.microsoft.com/office/drawing/2014/main" id="{1A72F9F2-D146-4655-FE13-5483CC5BE070}"/>
              </a:ext>
            </a:extLst>
          </p:cNvPr>
          <p:cNvSpPr>
            <a:spLocks noGrp="1"/>
          </p:cNvSpPr>
          <p:nvPr>
            <p:ph type="sldNum" sz="quarter" idx="12"/>
          </p:nvPr>
        </p:nvSpPr>
        <p:spPr/>
        <p:txBody>
          <a:bodyPr/>
          <a:lstStyle/>
          <a:p>
            <a:fld id="{960804D1-D1DA-404B-A345-162A4B99A0F1}" type="slidenum">
              <a:rPr lang="fi-FI" smtClean="0"/>
              <a:t>12</a:t>
            </a:fld>
            <a:endParaRPr lang="fi-FI"/>
          </a:p>
        </p:txBody>
      </p:sp>
      <p:sp>
        <p:nvSpPr>
          <p:cNvPr id="8" name="Tekstiruutu 7">
            <a:extLst>
              <a:ext uri="{FF2B5EF4-FFF2-40B4-BE49-F238E27FC236}">
                <a16:creationId xmlns:a16="http://schemas.microsoft.com/office/drawing/2014/main" id="{2A5E4F3C-6B60-CBB6-C3C1-FE185993D4E3}"/>
              </a:ext>
            </a:extLst>
          </p:cNvPr>
          <p:cNvSpPr txBox="1"/>
          <p:nvPr/>
        </p:nvSpPr>
        <p:spPr>
          <a:xfrm>
            <a:off x="0" y="5916415"/>
            <a:ext cx="1750718" cy="923330"/>
          </a:xfrm>
          <a:prstGeom prst="rect">
            <a:avLst/>
          </a:prstGeom>
          <a:noFill/>
        </p:spPr>
        <p:txBody>
          <a:bodyPr wrap="square" rtlCol="0">
            <a:spAutoFit/>
          </a:bodyPr>
          <a:lstStyle/>
          <a:p>
            <a:r>
              <a:rPr lang="fi-FI" b="1"/>
              <a:t>1-9</a:t>
            </a:r>
            <a:r>
              <a:rPr lang="fi-FI"/>
              <a:t> N=469, </a:t>
            </a:r>
            <a:r>
              <a:rPr lang="fi-FI" b="1"/>
              <a:t>10-249 </a:t>
            </a:r>
            <a:r>
              <a:rPr lang="fi-FI"/>
              <a:t>N=513, </a:t>
            </a:r>
            <a:r>
              <a:rPr lang="fi-FI" b="1"/>
              <a:t>Yli 250 </a:t>
            </a:r>
            <a:r>
              <a:rPr lang="fi-FI"/>
              <a:t>N=91</a:t>
            </a:r>
          </a:p>
        </p:txBody>
      </p:sp>
      <p:sp>
        <p:nvSpPr>
          <p:cNvPr id="3" name="Tekstiruutu 2">
            <a:extLst>
              <a:ext uri="{FF2B5EF4-FFF2-40B4-BE49-F238E27FC236}">
                <a16:creationId xmlns:a16="http://schemas.microsoft.com/office/drawing/2014/main" id="{2C6E4689-523A-369E-1879-AAFD64722601}"/>
              </a:ext>
            </a:extLst>
          </p:cNvPr>
          <p:cNvSpPr txBox="1"/>
          <p:nvPr/>
        </p:nvSpPr>
        <p:spPr>
          <a:xfrm>
            <a:off x="2318003" y="5586729"/>
            <a:ext cx="7555994" cy="307777"/>
          </a:xfrm>
          <a:prstGeom prst="rect">
            <a:avLst/>
          </a:prstGeom>
          <a:noFill/>
        </p:spPr>
        <p:txBody>
          <a:bodyPr wrap="square" rtlCol="0">
            <a:spAutoFit/>
          </a:bodyPr>
          <a:lstStyle/>
          <a:p>
            <a:r>
              <a:rPr lang="fi-FI" sz="1400" b="1"/>
              <a:t>  Mikroyritys (1-9 hlö)             Pk-yritys (10-249 hlö)           Suuryritys (+250 hlö)</a:t>
            </a:r>
            <a:endParaRPr lang="fi-FI" sz="1400"/>
          </a:p>
        </p:txBody>
      </p:sp>
    </p:spTree>
    <p:extLst>
      <p:ext uri="{BB962C8B-B14F-4D97-AF65-F5344CB8AC3E}">
        <p14:creationId xmlns:p14="http://schemas.microsoft.com/office/powerpoint/2010/main" val="3250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E9C1C-D7C1-85A9-30A1-3E4E84A453CF}"/>
              </a:ext>
            </a:extLst>
          </p:cNvPr>
          <p:cNvSpPr>
            <a:spLocks noGrp="1"/>
          </p:cNvSpPr>
          <p:nvPr>
            <p:ph type="title"/>
          </p:nvPr>
        </p:nvSpPr>
        <p:spPr/>
        <p:txBody>
          <a:bodyPr>
            <a:noAutofit/>
          </a:bodyPr>
          <a:lstStyle/>
          <a:p>
            <a:r>
              <a:rPr lang="fi-FI" sz="3600" b="1"/>
              <a:t>Kuinka hyvin alueen oppilaitoksista valmistuneiden osaaminen vastaa yrityksen tarpeisiin?</a:t>
            </a:r>
          </a:p>
        </p:txBody>
      </p:sp>
      <p:graphicFrame>
        <p:nvGraphicFramePr>
          <p:cNvPr id="7" name="Sisällön paikkamerkki 6">
            <a:extLst>
              <a:ext uri="{FF2B5EF4-FFF2-40B4-BE49-F238E27FC236}">
                <a16:creationId xmlns:a16="http://schemas.microsoft.com/office/drawing/2014/main" id="{07918297-56D5-86DD-BAEE-EDBE6C694217}"/>
              </a:ext>
            </a:extLst>
          </p:cNvPr>
          <p:cNvGraphicFramePr>
            <a:graphicFrameLocks noGrp="1"/>
          </p:cNvGraphicFramePr>
          <p:nvPr>
            <p:ph idx="1"/>
            <p:extLst>
              <p:ext uri="{D42A27DB-BD31-4B8C-83A1-F6EECF244321}">
                <p14:modId xmlns:p14="http://schemas.microsoft.com/office/powerpoint/2010/main" val="2499538218"/>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a:extLst>
              <a:ext uri="{FF2B5EF4-FFF2-40B4-BE49-F238E27FC236}">
                <a16:creationId xmlns:a16="http://schemas.microsoft.com/office/drawing/2014/main" id="{66AA370D-E781-F44A-6E82-11028136FFD4}"/>
              </a:ext>
            </a:extLst>
          </p:cNvPr>
          <p:cNvSpPr>
            <a:spLocks noGrp="1"/>
          </p:cNvSpPr>
          <p:nvPr>
            <p:ph type="sldNum" sz="quarter" idx="12"/>
          </p:nvPr>
        </p:nvSpPr>
        <p:spPr/>
        <p:txBody>
          <a:bodyPr/>
          <a:lstStyle/>
          <a:p>
            <a:fld id="{960804D1-D1DA-404B-A345-162A4B99A0F1}" type="slidenum">
              <a:rPr lang="fi-FI" smtClean="0"/>
              <a:t>13</a:t>
            </a:fld>
            <a:endParaRPr lang="fi-FI"/>
          </a:p>
        </p:txBody>
      </p:sp>
    </p:spTree>
    <p:extLst>
      <p:ext uri="{BB962C8B-B14F-4D97-AF65-F5344CB8AC3E}">
        <p14:creationId xmlns:p14="http://schemas.microsoft.com/office/powerpoint/2010/main" val="165655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815D58D-CD6F-B05A-4E9F-F4842500FEC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14</a:t>
            </a:fld>
            <a:endParaRPr lang="fi-FI"/>
          </a:p>
        </p:txBody>
      </p:sp>
      <p:sp>
        <p:nvSpPr>
          <p:cNvPr id="3" name="Otsikko 2">
            <a:extLst>
              <a:ext uri="{FF2B5EF4-FFF2-40B4-BE49-F238E27FC236}">
                <a16:creationId xmlns:a16="http://schemas.microsoft.com/office/drawing/2014/main" id="{EE483250-59EA-6F84-5D5A-B4BB7E6480FD}"/>
              </a:ext>
            </a:extLst>
          </p:cNvPr>
          <p:cNvSpPr>
            <a:spLocks noGrp="1"/>
          </p:cNvSpPr>
          <p:nvPr>
            <p:ph type="title"/>
          </p:nvPr>
        </p:nvSpPr>
        <p:spPr>
          <a:xfrm>
            <a:off x="1975448" y="365251"/>
            <a:ext cx="9378351" cy="1325563"/>
          </a:xfrm>
        </p:spPr>
        <p:txBody>
          <a:bodyPr anchor="ctr">
            <a:normAutofit/>
          </a:bodyPr>
          <a:lstStyle/>
          <a:p>
            <a:r>
              <a:rPr lang="fi-FI"/>
              <a:t>Yritysten toiveet oppilaitosyhteistyölle</a:t>
            </a:r>
          </a:p>
        </p:txBody>
      </p:sp>
      <p:graphicFrame>
        <p:nvGraphicFramePr>
          <p:cNvPr id="6" name="Sisällön paikkamerkki 3">
            <a:extLst>
              <a:ext uri="{FF2B5EF4-FFF2-40B4-BE49-F238E27FC236}">
                <a16:creationId xmlns:a16="http://schemas.microsoft.com/office/drawing/2014/main" id="{E8B5A362-A38A-3CAD-432D-AAE6E0240AC5}"/>
              </a:ext>
            </a:extLst>
          </p:cNvPr>
          <p:cNvGraphicFramePr>
            <a:graphicFrameLocks noGrp="1"/>
          </p:cNvGraphicFramePr>
          <p:nvPr>
            <p:ph idx="1"/>
            <p:extLst>
              <p:ext uri="{D42A27DB-BD31-4B8C-83A1-F6EECF244321}">
                <p14:modId xmlns:p14="http://schemas.microsoft.com/office/powerpoint/2010/main" val="3258893584"/>
              </p:ext>
            </p:extLst>
          </p:nvPr>
        </p:nvGraphicFramePr>
        <p:xfrm>
          <a:off x="1975449" y="1825625"/>
          <a:ext cx="9378351"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27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9FEAFAC-4B73-509D-57DC-79D29EFEDA90}"/>
              </a:ext>
            </a:extLst>
          </p:cNvPr>
          <p:cNvSpPr>
            <a:spLocks noGrp="1"/>
          </p:cNvSpPr>
          <p:nvPr>
            <p:ph type="ctrTitle"/>
          </p:nvPr>
        </p:nvSpPr>
        <p:spPr/>
        <p:txBody>
          <a:bodyPr/>
          <a:lstStyle/>
          <a:p>
            <a:r>
              <a:rPr lang="fi-FI" dirty="0"/>
              <a:t>Perustiedot</a:t>
            </a:r>
          </a:p>
        </p:txBody>
      </p:sp>
      <p:sp>
        <p:nvSpPr>
          <p:cNvPr id="6" name="Alaotsikko 5">
            <a:extLst>
              <a:ext uri="{FF2B5EF4-FFF2-40B4-BE49-F238E27FC236}">
                <a16:creationId xmlns:a16="http://schemas.microsoft.com/office/drawing/2014/main" id="{4A9B9E41-667A-4F25-0976-51F7291F4BCE}"/>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73064A49-32EE-F218-9C92-2DC33DB456DC}"/>
              </a:ext>
            </a:extLst>
          </p:cNvPr>
          <p:cNvSpPr>
            <a:spLocks noGrp="1"/>
          </p:cNvSpPr>
          <p:nvPr>
            <p:ph type="sldNum" sz="quarter" idx="12"/>
          </p:nvPr>
        </p:nvSpPr>
        <p:spPr/>
        <p:txBody>
          <a:bodyPr/>
          <a:lstStyle/>
          <a:p>
            <a:fld id="{960804D1-D1DA-404B-A345-162A4B99A0F1}" type="slidenum">
              <a:rPr lang="fi-FI" smtClean="0"/>
              <a:t>15</a:t>
            </a:fld>
            <a:endParaRPr lang="fi-FI"/>
          </a:p>
        </p:txBody>
      </p:sp>
    </p:spTree>
    <p:extLst>
      <p:ext uri="{BB962C8B-B14F-4D97-AF65-F5344CB8AC3E}">
        <p14:creationId xmlns:p14="http://schemas.microsoft.com/office/powerpoint/2010/main" val="96925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1600200" y="365125"/>
            <a:ext cx="9686925" cy="1325563"/>
          </a:xfrm>
        </p:spPr>
        <p:txBody>
          <a:bodyPr anchor="ctr">
            <a:normAutofit/>
          </a:bodyPr>
          <a:lst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err="1"/>
              <a:t>Vastanneet</a:t>
            </a:r>
            <a:r>
              <a:rPr lang="en-US" sz="4400"/>
              <a:t> </a:t>
            </a:r>
            <a:r>
              <a:rPr lang="en-US" sz="4400" err="1"/>
              <a:t>yritykset</a:t>
            </a:r>
            <a:r>
              <a:rPr lang="en-US" sz="4400"/>
              <a:t> </a:t>
            </a:r>
            <a:r>
              <a:rPr lang="en-US" sz="4400" err="1"/>
              <a:t>toimialoittain</a:t>
            </a:r>
            <a:endParaRPr lang="en-US" sz="4400"/>
          </a:p>
        </p:txBody>
      </p:sp>
      <p:sp>
        <p:nvSpPr>
          <p:cNvPr id="10" name="Slide Number Placeholder 3">
            <a:extLst>
              <a:ext uri="{FF2B5EF4-FFF2-40B4-BE49-F238E27FC236}">
                <a16:creationId xmlns:a16="http://schemas.microsoft.com/office/drawing/2014/main" id="{AE35F984-0F5F-5499-518C-304B816C548A}"/>
              </a:ext>
            </a:extLst>
          </p:cNvPr>
          <p:cNvSpPr>
            <a:spLocks noGrp="1"/>
          </p:cNvSpPr>
          <p:nvPr>
            <p:ph type="sldNum" sz="quarter" idx="12"/>
          </p:nvPr>
        </p:nvSpPr>
        <p:spPr>
          <a:xfrm>
            <a:off x="8610600" y="6356350"/>
            <a:ext cx="2743200" cy="365125"/>
          </a:xfrm>
        </p:spPr>
        <p:txBody>
          <a:bodyPr/>
          <a:lstStyle/>
          <a:p>
            <a:pPr>
              <a:spcAft>
                <a:spcPts val="600"/>
              </a:spcAft>
            </a:pPr>
            <a:fld id="{960804D1-D1DA-404B-A345-162A4B99A0F1}" type="slidenum">
              <a:rPr lang="fi-FI" smtClean="0"/>
              <a:pPr>
                <a:spcAft>
                  <a:spcPts val="600"/>
                </a:spcAft>
              </a:pPr>
              <a:t>16</a:t>
            </a:fld>
            <a:endParaRPr lang="fi-FI"/>
          </a:p>
        </p:txBody>
      </p:sp>
      <p:graphicFrame>
        <p:nvGraphicFramePr>
          <p:cNvPr id="6" name="Cont1"/>
          <p:cNvGraphicFramePr/>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7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1600200" y="365125"/>
            <a:ext cx="9686925" cy="1325563"/>
          </a:xfrm>
        </p:spPr>
        <p:txBody>
          <a:bodyPr anchor="ctr">
            <a:normAutofit/>
          </a:bodyPr>
          <a:lst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err="1"/>
              <a:t>Vastanneista</a:t>
            </a:r>
            <a:r>
              <a:rPr lang="en-US" sz="4400"/>
              <a:t> </a:t>
            </a:r>
            <a:r>
              <a:rPr lang="en-US" sz="4400" err="1"/>
              <a:t>yrityksistä</a:t>
            </a:r>
            <a:r>
              <a:rPr lang="en-US" sz="4400"/>
              <a:t> </a:t>
            </a:r>
            <a:r>
              <a:rPr lang="en-US" sz="4400" err="1"/>
              <a:t>enemmistö</a:t>
            </a:r>
            <a:r>
              <a:rPr lang="en-US" sz="4400"/>
              <a:t> on </a:t>
            </a:r>
            <a:r>
              <a:rPr lang="en-US" sz="4400" err="1"/>
              <a:t>mikro</a:t>
            </a:r>
            <a:r>
              <a:rPr lang="en-US" sz="4400"/>
              <a:t>- tai </a:t>
            </a:r>
            <a:r>
              <a:rPr lang="en-US" sz="4400" err="1"/>
              <a:t>pienyrityksiä</a:t>
            </a:r>
            <a:endParaRPr lang="en-US" sz="4400"/>
          </a:p>
        </p:txBody>
      </p:sp>
      <p:sp>
        <p:nvSpPr>
          <p:cNvPr id="13" name="Slide Number Placeholder 3">
            <a:extLst>
              <a:ext uri="{FF2B5EF4-FFF2-40B4-BE49-F238E27FC236}">
                <a16:creationId xmlns:a16="http://schemas.microsoft.com/office/drawing/2014/main" id="{52A55FE4-7D8E-BE88-BF14-A56E00FDCB66}"/>
              </a:ext>
            </a:extLst>
          </p:cNvPr>
          <p:cNvSpPr>
            <a:spLocks noGrp="1"/>
          </p:cNvSpPr>
          <p:nvPr>
            <p:ph type="sldNum" sz="quarter" idx="12"/>
          </p:nvPr>
        </p:nvSpPr>
        <p:spPr>
          <a:xfrm>
            <a:off x="8610600" y="6356350"/>
            <a:ext cx="2743200" cy="365125"/>
          </a:xfrm>
        </p:spPr>
        <p:txBody>
          <a:bodyPr/>
          <a:lstStyle/>
          <a:p>
            <a:pPr>
              <a:spcAft>
                <a:spcPts val="600"/>
              </a:spcAft>
            </a:pPr>
            <a:fld id="{960804D1-D1DA-404B-A345-162A4B99A0F1}" type="slidenum">
              <a:rPr lang="fi-FI" smtClean="0"/>
              <a:pPr>
                <a:spcAft>
                  <a:spcPts val="600"/>
                </a:spcAft>
              </a:pPr>
              <a:t>17</a:t>
            </a:fld>
            <a:endParaRPr lang="fi-FI"/>
          </a:p>
        </p:txBody>
      </p:sp>
      <mc:AlternateContent xmlns:mc="http://schemas.openxmlformats.org/markup-compatibility/2006" xmlns:cx1="http://schemas.microsoft.com/office/drawing/2015/9/8/chartex">
        <mc:Choice Requires="cx1">
          <p:graphicFrame>
            <p:nvGraphicFramePr>
              <p:cNvPr id="6" name="Cont1"/>
              <p:cNvGraphicFramePr/>
              <p:nvPr/>
            </p:nvGraphicFramePr>
            <p:xfrm>
              <a:off x="1600200" y="1825625"/>
              <a:ext cx="9686925"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1"/>
              <p:cNvPicPr>
                <a:picLocks noGrp="1" noRot="1" noChangeAspect="1" noMove="1" noResize="1" noEditPoints="1" noAdjustHandles="1" noChangeArrowheads="1" noChangeShapeType="1"/>
              </p:cNvPicPr>
              <p:nvPr/>
            </p:nvPicPr>
            <p:blipFill>
              <a:blip r:embed="rId3"/>
              <a:stretch>
                <a:fillRect/>
              </a:stretch>
            </p:blipFill>
            <p:spPr>
              <a:xfrm>
                <a:off x="1600200" y="1825625"/>
                <a:ext cx="9686925" cy="4351338"/>
              </a:xfrm>
              <a:prstGeom prst="rect">
                <a:avLst/>
              </a:prstGeom>
            </p:spPr>
          </p:pic>
        </mc:Fallback>
      </mc:AlternateContent>
      <p:sp>
        <p:nvSpPr>
          <p:cNvPr id="2" name="Tekstiruutu 1">
            <a:extLst>
              <a:ext uri="{FF2B5EF4-FFF2-40B4-BE49-F238E27FC236}">
                <a16:creationId xmlns:a16="http://schemas.microsoft.com/office/drawing/2014/main" id="{FA6DCBB3-0DEE-9D11-816D-9D06EA18185B}"/>
              </a:ext>
            </a:extLst>
          </p:cNvPr>
          <p:cNvSpPr txBox="1"/>
          <p:nvPr/>
        </p:nvSpPr>
        <p:spPr>
          <a:xfrm>
            <a:off x="3287730" y="3816628"/>
            <a:ext cx="684803" cy="369332"/>
          </a:xfrm>
          <a:prstGeom prst="rect">
            <a:avLst/>
          </a:prstGeom>
          <a:noFill/>
        </p:spPr>
        <p:txBody>
          <a:bodyPr wrap="none" rtlCol="0">
            <a:spAutoFit/>
          </a:bodyPr>
          <a:lstStyle/>
          <a:p>
            <a:r>
              <a:rPr lang="fi-FI"/>
              <a:t>44 %</a:t>
            </a:r>
          </a:p>
        </p:txBody>
      </p:sp>
      <p:sp>
        <p:nvSpPr>
          <p:cNvPr id="3" name="Tekstiruutu 2">
            <a:extLst>
              <a:ext uri="{FF2B5EF4-FFF2-40B4-BE49-F238E27FC236}">
                <a16:creationId xmlns:a16="http://schemas.microsoft.com/office/drawing/2014/main" id="{022D97AC-3CBC-1945-2B28-BC2C23EA7F7C}"/>
              </a:ext>
            </a:extLst>
          </p:cNvPr>
          <p:cNvSpPr txBox="1"/>
          <p:nvPr/>
        </p:nvSpPr>
        <p:spPr>
          <a:xfrm>
            <a:off x="6945025" y="3816628"/>
            <a:ext cx="684803" cy="369332"/>
          </a:xfrm>
          <a:prstGeom prst="rect">
            <a:avLst/>
          </a:prstGeom>
          <a:noFill/>
        </p:spPr>
        <p:txBody>
          <a:bodyPr wrap="none" rtlCol="0">
            <a:spAutoFit/>
          </a:bodyPr>
          <a:lstStyle/>
          <a:p>
            <a:r>
              <a:rPr lang="fi-FI"/>
              <a:t>28 %</a:t>
            </a:r>
          </a:p>
        </p:txBody>
      </p:sp>
      <p:sp>
        <p:nvSpPr>
          <p:cNvPr id="5" name="Tekstiruutu 4">
            <a:extLst>
              <a:ext uri="{FF2B5EF4-FFF2-40B4-BE49-F238E27FC236}">
                <a16:creationId xmlns:a16="http://schemas.microsoft.com/office/drawing/2014/main" id="{4A3F1FC5-FA51-A095-6E5E-D51A6DD94DC8}"/>
              </a:ext>
            </a:extLst>
          </p:cNvPr>
          <p:cNvSpPr txBox="1"/>
          <p:nvPr/>
        </p:nvSpPr>
        <p:spPr>
          <a:xfrm>
            <a:off x="9563223" y="3059668"/>
            <a:ext cx="684803" cy="369332"/>
          </a:xfrm>
          <a:prstGeom prst="rect">
            <a:avLst/>
          </a:prstGeom>
          <a:noFill/>
        </p:spPr>
        <p:txBody>
          <a:bodyPr wrap="none" rtlCol="0">
            <a:spAutoFit/>
          </a:bodyPr>
          <a:lstStyle/>
          <a:p>
            <a:r>
              <a:rPr lang="fi-FI"/>
              <a:t>16 %</a:t>
            </a:r>
          </a:p>
        </p:txBody>
      </p:sp>
      <p:sp>
        <p:nvSpPr>
          <p:cNvPr id="7" name="Tekstiruutu 6">
            <a:extLst>
              <a:ext uri="{FF2B5EF4-FFF2-40B4-BE49-F238E27FC236}">
                <a16:creationId xmlns:a16="http://schemas.microsoft.com/office/drawing/2014/main" id="{AA0B7C21-6E35-DB64-E054-49E4C563A7A4}"/>
              </a:ext>
            </a:extLst>
          </p:cNvPr>
          <p:cNvSpPr txBox="1"/>
          <p:nvPr/>
        </p:nvSpPr>
        <p:spPr>
          <a:xfrm>
            <a:off x="9563222" y="4907304"/>
            <a:ext cx="684803" cy="369332"/>
          </a:xfrm>
          <a:prstGeom prst="rect">
            <a:avLst/>
          </a:prstGeom>
          <a:noFill/>
        </p:spPr>
        <p:txBody>
          <a:bodyPr wrap="none" rtlCol="0">
            <a:spAutoFit/>
          </a:bodyPr>
          <a:lstStyle/>
          <a:p>
            <a:r>
              <a:rPr lang="fi-FI"/>
              <a:t>11 %</a:t>
            </a:r>
          </a:p>
        </p:txBody>
      </p:sp>
    </p:spTree>
    <p:extLst>
      <p:ext uri="{BB962C8B-B14F-4D97-AF65-F5344CB8AC3E}">
        <p14:creationId xmlns:p14="http://schemas.microsoft.com/office/powerpoint/2010/main" val="211322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391F7433-7F52-A101-5D10-EADA26A7FE32}"/>
              </a:ext>
            </a:extLst>
          </p:cNvPr>
          <p:cNvSpPr>
            <a:spLocks noGrp="1"/>
          </p:cNvSpPr>
          <p:nvPr>
            <p:ph type="sldNum" sz="quarter" idx="12"/>
          </p:nvPr>
        </p:nvSpPr>
        <p:spPr/>
        <p:txBody>
          <a:bodyPr/>
          <a:lstStyle/>
          <a:p>
            <a:pPr>
              <a:spcAft>
                <a:spcPts val="600"/>
              </a:spcAft>
            </a:pPr>
            <a:fld id="{960804D1-D1DA-404B-A345-162A4B99A0F1}" type="slidenum">
              <a:rPr lang="fi-FI" smtClean="0"/>
              <a:pPr>
                <a:spcAft>
                  <a:spcPts val="600"/>
                </a:spcAft>
              </a:pPr>
              <a:t>18</a:t>
            </a:fld>
            <a:endParaRPr lang="fi-FI"/>
          </a:p>
        </p:txBody>
      </p:sp>
      <p:sp>
        <p:nvSpPr>
          <p:cNvPr id="4" name="Title"/>
          <p:cNvSpPr>
            <a:spLocks noGrp="1"/>
          </p:cNvSpPr>
          <p:nvPr>
            <p:ph type="title" hasCustomPrompt="1"/>
          </p:nvPr>
        </p:nvSpPr>
        <p:spPr>
          <a:xfrm>
            <a:off x="2085970" y="406378"/>
            <a:ext cx="9378351" cy="1325563"/>
          </a:xfrm>
        </p:spPr>
        <p:txBody>
          <a:bodyPr anchor="ctr">
            <a:normAutofit/>
          </a:bodyPr>
          <a:lstStyle>
            <a:defPPr>
              <a:defRPr lang="el-G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err="1"/>
              <a:t>Kolmannes</a:t>
            </a:r>
            <a:r>
              <a:rPr lang="en-US" sz="4400"/>
              <a:t> </a:t>
            </a:r>
            <a:r>
              <a:rPr lang="en-US" sz="4400" err="1"/>
              <a:t>vastanneista</a:t>
            </a:r>
            <a:r>
              <a:rPr lang="en-US" sz="4400"/>
              <a:t> </a:t>
            </a:r>
            <a:r>
              <a:rPr lang="en-US" sz="4400" err="1"/>
              <a:t>yrityksistä</a:t>
            </a:r>
            <a:r>
              <a:rPr lang="en-US" sz="4400"/>
              <a:t> </a:t>
            </a:r>
            <a:r>
              <a:rPr lang="en-US" sz="4400" err="1"/>
              <a:t>työllistää</a:t>
            </a:r>
            <a:r>
              <a:rPr lang="en-US" sz="4400"/>
              <a:t> 10-49 </a:t>
            </a:r>
            <a:r>
              <a:rPr lang="en-US" sz="4400" err="1"/>
              <a:t>henkeä</a:t>
            </a:r>
            <a:endParaRPr lang="en-US" sz="4400"/>
          </a:p>
        </p:txBody>
      </p:sp>
      <p:graphicFrame>
        <p:nvGraphicFramePr>
          <p:cNvPr id="6" name="Cont1"/>
          <p:cNvGraphicFramePr/>
          <p:nvPr/>
        </p:nvGraphicFramePr>
        <p:xfrm>
          <a:off x="1600200" y="1907177"/>
          <a:ext cx="9520382" cy="4449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50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E476F33-19AD-6E76-DE65-5E4E0F25454C}"/>
              </a:ext>
            </a:extLst>
          </p:cNvPr>
          <p:cNvSpPr>
            <a:spLocks noGrp="1"/>
          </p:cNvSpPr>
          <p:nvPr>
            <p:ph type="sldNum" sz="quarter" idx="12"/>
          </p:nvPr>
        </p:nvSpPr>
        <p:spPr/>
        <p:txBody>
          <a:bodyPr/>
          <a:lstStyle/>
          <a:p>
            <a:fld id="{960804D1-D1DA-404B-A345-162A4B99A0F1}" type="slidenum">
              <a:rPr lang="fi-FI" smtClean="0"/>
              <a:t>19</a:t>
            </a:fld>
            <a:endParaRPr lang="fi-FI"/>
          </a:p>
        </p:txBody>
      </p:sp>
      <p:sp>
        <p:nvSpPr>
          <p:cNvPr id="5" name="Otsikko 4">
            <a:extLst>
              <a:ext uri="{FF2B5EF4-FFF2-40B4-BE49-F238E27FC236}">
                <a16:creationId xmlns:a16="http://schemas.microsoft.com/office/drawing/2014/main" id="{14F97D8A-0412-8752-6EDF-256D0F9344A8}"/>
              </a:ext>
            </a:extLst>
          </p:cNvPr>
          <p:cNvSpPr>
            <a:spLocks noGrp="1"/>
          </p:cNvSpPr>
          <p:nvPr>
            <p:ph type="title"/>
          </p:nvPr>
        </p:nvSpPr>
        <p:spPr>
          <a:xfrm>
            <a:off x="7058025" y="2934586"/>
            <a:ext cx="4543425" cy="1440977"/>
          </a:xfrm>
        </p:spPr>
        <p:txBody>
          <a:bodyPr>
            <a:normAutofit fontScale="90000"/>
          </a:bodyPr>
          <a:lstStyle/>
          <a:p>
            <a:r>
              <a:rPr lang="fi-FI" dirty="0"/>
              <a:t>Kiitos!</a:t>
            </a:r>
            <a:br>
              <a:rPr lang="fi-FI" dirty="0"/>
            </a:br>
            <a:r>
              <a:rPr lang="fi-FI" dirty="0"/>
              <a:t>Lisätietoja: Suvi Pulkkinen, puh. 050 404 810</a:t>
            </a:r>
            <a:br>
              <a:rPr lang="fi-FI" dirty="0"/>
            </a:br>
            <a:r>
              <a:rPr lang="fi-FI" dirty="0"/>
              <a:t>suvi.pulkkinen@chamber.fi</a:t>
            </a:r>
          </a:p>
        </p:txBody>
      </p:sp>
    </p:spTree>
    <p:extLst>
      <p:ext uri="{BB962C8B-B14F-4D97-AF65-F5344CB8AC3E}">
        <p14:creationId xmlns:p14="http://schemas.microsoft.com/office/powerpoint/2010/main" val="241655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06F1B266-6A14-5563-28AC-E08EB0AEDF6F}"/>
              </a:ext>
            </a:extLst>
          </p:cNvPr>
          <p:cNvGraphicFramePr>
            <a:graphicFrameLocks noGrp="1"/>
          </p:cNvGraphicFramePr>
          <p:nvPr>
            <p:ph idx="1"/>
            <p:extLst>
              <p:ext uri="{D42A27DB-BD31-4B8C-83A1-F6EECF244321}">
                <p14:modId xmlns:p14="http://schemas.microsoft.com/office/powerpoint/2010/main" val="3864941682"/>
              </p:ext>
            </p:extLst>
          </p:nvPr>
        </p:nvGraphicFramePr>
        <p:xfrm>
          <a:off x="1600200" y="1571946"/>
          <a:ext cx="9686925" cy="4397339"/>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BA476AAA-3954-2B8D-70FF-CE665AB2C8DC}"/>
              </a:ext>
            </a:extLst>
          </p:cNvPr>
          <p:cNvSpPr>
            <a:spLocks noGrp="1"/>
          </p:cNvSpPr>
          <p:nvPr>
            <p:ph type="sldNum" sz="quarter" idx="12"/>
          </p:nvPr>
        </p:nvSpPr>
        <p:spPr/>
        <p:txBody>
          <a:bodyPr/>
          <a:lstStyle/>
          <a:p>
            <a:fld id="{960804D1-D1DA-404B-A345-162A4B99A0F1}" type="slidenum">
              <a:rPr lang="fi-FI" smtClean="0"/>
              <a:t>2</a:t>
            </a:fld>
            <a:endParaRPr lang="fi-FI"/>
          </a:p>
        </p:txBody>
      </p:sp>
      <p:sp>
        <p:nvSpPr>
          <p:cNvPr id="2" name="Otsikko 1">
            <a:extLst>
              <a:ext uri="{FF2B5EF4-FFF2-40B4-BE49-F238E27FC236}">
                <a16:creationId xmlns:a16="http://schemas.microsoft.com/office/drawing/2014/main" id="{9A29114B-478F-1554-F103-837FFCCFE3EC}"/>
              </a:ext>
            </a:extLst>
          </p:cNvPr>
          <p:cNvSpPr>
            <a:spLocks noGrp="1"/>
          </p:cNvSpPr>
          <p:nvPr>
            <p:ph type="title"/>
          </p:nvPr>
        </p:nvSpPr>
        <p:spPr>
          <a:xfrm>
            <a:off x="1919074" y="6145139"/>
            <a:ext cx="9686925" cy="365125"/>
          </a:xfrm>
        </p:spPr>
        <p:txBody>
          <a:bodyPr>
            <a:normAutofit/>
          </a:bodyPr>
          <a:lstStyle/>
          <a:p>
            <a:r>
              <a:rPr lang="fi-FI" sz="1800"/>
              <a:t>Niiden yritysten osuus vastaajista, joilla osaajista on pulaa tai paljon pulaa</a:t>
            </a:r>
          </a:p>
        </p:txBody>
      </p:sp>
      <p:sp>
        <p:nvSpPr>
          <p:cNvPr id="5" name="Otsikko 1">
            <a:extLst>
              <a:ext uri="{FF2B5EF4-FFF2-40B4-BE49-F238E27FC236}">
                <a16:creationId xmlns:a16="http://schemas.microsoft.com/office/drawing/2014/main" id="{241873E5-47DC-D5A1-9A77-2116225FD6A9}"/>
              </a:ext>
            </a:extLst>
          </p:cNvPr>
          <p:cNvSpPr txBox="1">
            <a:spLocks/>
          </p:cNvSpPr>
          <p:nvPr/>
        </p:nvSpPr>
        <p:spPr>
          <a:xfrm>
            <a:off x="2065106" y="424076"/>
            <a:ext cx="9288694" cy="107595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600" b="1"/>
              <a:t>Suhdannetilanteesta huolimatta osaajapula ei ole kadonnut</a:t>
            </a:r>
          </a:p>
        </p:txBody>
      </p:sp>
    </p:spTree>
    <p:extLst>
      <p:ext uri="{BB962C8B-B14F-4D97-AF65-F5344CB8AC3E}">
        <p14:creationId xmlns:p14="http://schemas.microsoft.com/office/powerpoint/2010/main" val="230675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21A3E-DDBD-2A39-ED93-EF407A5E9DA8}"/>
              </a:ext>
            </a:extLst>
          </p:cNvPr>
          <p:cNvSpPr>
            <a:spLocks noGrp="1"/>
          </p:cNvSpPr>
          <p:nvPr>
            <p:ph type="title"/>
          </p:nvPr>
        </p:nvSpPr>
        <p:spPr/>
        <p:txBody>
          <a:bodyPr>
            <a:noAutofit/>
          </a:bodyPr>
          <a:lstStyle/>
          <a:p>
            <a:r>
              <a:rPr lang="fi-FI" sz="3600"/>
              <a:t>Osaavan työvoiman saatavuus rajoittaa edelleen osan yrityksistä kasvua ja liiketoiminnan kehittämistä</a:t>
            </a:r>
          </a:p>
        </p:txBody>
      </p:sp>
      <p:graphicFrame>
        <p:nvGraphicFramePr>
          <p:cNvPr id="7" name="Sisällön paikkamerkki 6">
            <a:extLst>
              <a:ext uri="{FF2B5EF4-FFF2-40B4-BE49-F238E27FC236}">
                <a16:creationId xmlns:a16="http://schemas.microsoft.com/office/drawing/2014/main" id="{09032E7B-DC50-C312-649D-6B4CE8441B0B}"/>
              </a:ext>
            </a:extLst>
          </p:cNvPr>
          <p:cNvGraphicFramePr>
            <a:graphicFrameLocks noGrp="1"/>
          </p:cNvGraphicFramePr>
          <p:nvPr>
            <p:ph idx="1"/>
            <p:extLst>
              <p:ext uri="{D42A27DB-BD31-4B8C-83A1-F6EECF244321}">
                <p14:modId xmlns:p14="http://schemas.microsoft.com/office/powerpoint/2010/main" val="2106920143"/>
              </p:ext>
            </p:extLst>
          </p:nvPr>
        </p:nvGraphicFramePr>
        <p:xfrm>
          <a:off x="1651262" y="1816198"/>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a:extLst>
              <a:ext uri="{FF2B5EF4-FFF2-40B4-BE49-F238E27FC236}">
                <a16:creationId xmlns:a16="http://schemas.microsoft.com/office/drawing/2014/main" id="{9FF82008-1FC6-3172-1D9E-5D27F61A2C14}"/>
              </a:ext>
            </a:extLst>
          </p:cNvPr>
          <p:cNvSpPr>
            <a:spLocks noGrp="1"/>
          </p:cNvSpPr>
          <p:nvPr>
            <p:ph type="sldNum" sz="quarter" idx="12"/>
          </p:nvPr>
        </p:nvSpPr>
        <p:spPr/>
        <p:txBody>
          <a:bodyPr/>
          <a:lstStyle/>
          <a:p>
            <a:fld id="{960804D1-D1DA-404B-A345-162A4B99A0F1}" type="slidenum">
              <a:rPr lang="fi-FI" smtClean="0"/>
              <a:t>3</a:t>
            </a:fld>
            <a:endParaRPr lang="fi-FI"/>
          </a:p>
        </p:txBody>
      </p:sp>
      <p:sp>
        <p:nvSpPr>
          <p:cNvPr id="3" name="Oikea aaltosulje 2">
            <a:extLst>
              <a:ext uri="{FF2B5EF4-FFF2-40B4-BE49-F238E27FC236}">
                <a16:creationId xmlns:a16="http://schemas.microsoft.com/office/drawing/2014/main" id="{B3D7EEE6-36FC-DDE5-1A0C-5533C40C7A5D}"/>
              </a:ext>
            </a:extLst>
          </p:cNvPr>
          <p:cNvSpPr/>
          <p:nvPr/>
        </p:nvSpPr>
        <p:spPr>
          <a:xfrm>
            <a:off x="10397765" y="2281287"/>
            <a:ext cx="235669" cy="2064469"/>
          </a:xfrm>
          <a:prstGeom prst="rightBrace">
            <a:avLst>
              <a:gd name="adj1" fmla="val 8333"/>
              <a:gd name="adj2" fmla="val 45131"/>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fi-FI">
              <a:solidFill>
                <a:schemeClr val="accent4"/>
              </a:solidFill>
            </a:endParaRPr>
          </a:p>
        </p:txBody>
      </p:sp>
    </p:spTree>
    <p:extLst>
      <p:ext uri="{BB962C8B-B14F-4D97-AF65-F5344CB8AC3E}">
        <p14:creationId xmlns:p14="http://schemas.microsoft.com/office/powerpoint/2010/main" val="146896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E9F2C4-EFA1-E866-1075-90F9564E9DA3}"/>
              </a:ext>
            </a:extLst>
          </p:cNvPr>
          <p:cNvSpPr>
            <a:spLocks noGrp="1"/>
          </p:cNvSpPr>
          <p:nvPr>
            <p:ph type="title"/>
          </p:nvPr>
        </p:nvSpPr>
        <p:spPr>
          <a:xfrm>
            <a:off x="1304694" y="390293"/>
            <a:ext cx="9982432" cy="1300395"/>
          </a:xfrm>
        </p:spPr>
        <p:txBody>
          <a:bodyPr>
            <a:noAutofit/>
          </a:bodyPr>
          <a:lstStyle/>
          <a:p>
            <a:r>
              <a:rPr lang="fi-FI" sz="3600" dirty="0"/>
              <a:t>Niiden yritysten osuus, jotka arvioivat rekrytointitarpeen kasvavan lähitulevaisuudessa (6 kk)</a:t>
            </a:r>
          </a:p>
        </p:txBody>
      </p:sp>
      <p:graphicFrame>
        <p:nvGraphicFramePr>
          <p:cNvPr id="7" name="Sisällön paikkamerkki 6">
            <a:extLst>
              <a:ext uri="{FF2B5EF4-FFF2-40B4-BE49-F238E27FC236}">
                <a16:creationId xmlns:a16="http://schemas.microsoft.com/office/drawing/2014/main" id="{AB22D719-AEA0-2FF0-3378-1E20ACD572AF}"/>
              </a:ext>
            </a:extLst>
          </p:cNvPr>
          <p:cNvGraphicFramePr>
            <a:graphicFrameLocks noGrp="1"/>
          </p:cNvGraphicFramePr>
          <p:nvPr>
            <p:ph idx="1"/>
            <p:extLst>
              <p:ext uri="{D42A27DB-BD31-4B8C-83A1-F6EECF244321}">
                <p14:modId xmlns:p14="http://schemas.microsoft.com/office/powerpoint/2010/main" val="3833637028"/>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a:extLst>
              <a:ext uri="{FF2B5EF4-FFF2-40B4-BE49-F238E27FC236}">
                <a16:creationId xmlns:a16="http://schemas.microsoft.com/office/drawing/2014/main" id="{5D60CCAA-5E70-E306-E42C-653989CB5566}"/>
              </a:ext>
            </a:extLst>
          </p:cNvPr>
          <p:cNvSpPr>
            <a:spLocks noGrp="1"/>
          </p:cNvSpPr>
          <p:nvPr>
            <p:ph type="sldNum" sz="quarter" idx="12"/>
          </p:nvPr>
        </p:nvSpPr>
        <p:spPr/>
        <p:txBody>
          <a:bodyPr/>
          <a:lstStyle/>
          <a:p>
            <a:fld id="{960804D1-D1DA-404B-A345-162A4B99A0F1}" type="slidenum">
              <a:rPr lang="fi-FI" smtClean="0"/>
              <a:t>4</a:t>
            </a:fld>
            <a:endParaRPr lang="fi-FI"/>
          </a:p>
        </p:txBody>
      </p:sp>
    </p:spTree>
    <p:extLst>
      <p:ext uri="{BB962C8B-B14F-4D97-AF65-F5344CB8AC3E}">
        <p14:creationId xmlns:p14="http://schemas.microsoft.com/office/powerpoint/2010/main" val="360179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B497AA-1F05-6723-40D4-5017FE724912}"/>
              </a:ext>
            </a:extLst>
          </p:cNvPr>
          <p:cNvSpPr>
            <a:spLocks noGrp="1"/>
          </p:cNvSpPr>
          <p:nvPr>
            <p:ph type="title"/>
          </p:nvPr>
        </p:nvSpPr>
        <p:spPr/>
        <p:txBody>
          <a:bodyPr>
            <a:noAutofit/>
          </a:bodyPr>
          <a:lstStyle/>
          <a:p>
            <a:r>
              <a:rPr lang="fi-FI" sz="3600" dirty="0"/>
              <a:t>Niiden yritysten osuus, jotka arvioivat rekrytointitarpeiden kasvavan 2-3 vuoden aikajänteellä</a:t>
            </a:r>
          </a:p>
        </p:txBody>
      </p:sp>
      <p:graphicFrame>
        <p:nvGraphicFramePr>
          <p:cNvPr id="7" name="Sisällön paikkamerkki 6">
            <a:extLst>
              <a:ext uri="{FF2B5EF4-FFF2-40B4-BE49-F238E27FC236}">
                <a16:creationId xmlns:a16="http://schemas.microsoft.com/office/drawing/2014/main" id="{B2E2C6DD-92B8-9E3F-3DB5-85B700418390}"/>
              </a:ext>
            </a:extLst>
          </p:cNvPr>
          <p:cNvGraphicFramePr>
            <a:graphicFrameLocks noGrp="1"/>
          </p:cNvGraphicFramePr>
          <p:nvPr>
            <p:ph idx="1"/>
            <p:extLst>
              <p:ext uri="{D42A27DB-BD31-4B8C-83A1-F6EECF244321}">
                <p14:modId xmlns:p14="http://schemas.microsoft.com/office/powerpoint/2010/main" val="63810280"/>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Dian numeron paikkamerkki 3">
            <a:extLst>
              <a:ext uri="{FF2B5EF4-FFF2-40B4-BE49-F238E27FC236}">
                <a16:creationId xmlns:a16="http://schemas.microsoft.com/office/drawing/2014/main" id="{409BE803-48AA-D56B-C62F-E3473480C25D}"/>
              </a:ext>
            </a:extLst>
          </p:cNvPr>
          <p:cNvSpPr>
            <a:spLocks noGrp="1"/>
          </p:cNvSpPr>
          <p:nvPr>
            <p:ph type="sldNum" sz="quarter" idx="12"/>
          </p:nvPr>
        </p:nvSpPr>
        <p:spPr/>
        <p:txBody>
          <a:bodyPr/>
          <a:lstStyle/>
          <a:p>
            <a:fld id="{960804D1-D1DA-404B-A345-162A4B99A0F1}" type="slidenum">
              <a:rPr lang="fi-FI" smtClean="0"/>
              <a:t>5</a:t>
            </a:fld>
            <a:endParaRPr lang="fi-FI"/>
          </a:p>
        </p:txBody>
      </p:sp>
    </p:spTree>
    <p:extLst>
      <p:ext uri="{BB962C8B-B14F-4D97-AF65-F5344CB8AC3E}">
        <p14:creationId xmlns:p14="http://schemas.microsoft.com/office/powerpoint/2010/main" val="105756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E981BBC-DE73-7354-A1B2-0745E5FB34E5}"/>
              </a:ext>
            </a:extLst>
          </p:cNvPr>
          <p:cNvSpPr>
            <a:spLocks noGrp="1"/>
          </p:cNvSpPr>
          <p:nvPr>
            <p:ph type="title"/>
          </p:nvPr>
        </p:nvSpPr>
        <p:spPr>
          <a:xfrm>
            <a:off x="1600200" y="365125"/>
            <a:ext cx="9686925" cy="1325563"/>
          </a:xfrm>
        </p:spPr>
        <p:txBody>
          <a:bodyPr anchor="ctr">
            <a:normAutofit/>
          </a:bodyPr>
          <a:lstStyle/>
          <a:p>
            <a:r>
              <a:rPr lang="fi-FI" dirty="0"/>
              <a:t>Tärkeimmät keinot osaavan työvoiman turvaamiseen </a:t>
            </a:r>
          </a:p>
        </p:txBody>
      </p:sp>
      <p:sp>
        <p:nvSpPr>
          <p:cNvPr id="4" name="Dian numeron paikkamerkki 3">
            <a:extLst>
              <a:ext uri="{FF2B5EF4-FFF2-40B4-BE49-F238E27FC236}">
                <a16:creationId xmlns:a16="http://schemas.microsoft.com/office/drawing/2014/main" id="{74CFA17E-39F3-8683-5753-6AFD00A3465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6</a:t>
            </a:fld>
            <a:endParaRPr lang="fi-FI"/>
          </a:p>
        </p:txBody>
      </p:sp>
      <p:graphicFrame>
        <p:nvGraphicFramePr>
          <p:cNvPr id="8" name="Sisällön paikkamerkki 5">
            <a:extLst>
              <a:ext uri="{FF2B5EF4-FFF2-40B4-BE49-F238E27FC236}">
                <a16:creationId xmlns:a16="http://schemas.microsoft.com/office/drawing/2014/main" id="{A9343D6F-1C76-C8A6-294A-C34276AF1261}"/>
              </a:ext>
            </a:extLst>
          </p:cNvPr>
          <p:cNvGraphicFramePr>
            <a:graphicFrameLocks noGrp="1"/>
          </p:cNvGraphicFramePr>
          <p:nvPr>
            <p:ph idx="1"/>
            <p:extLst>
              <p:ext uri="{D42A27DB-BD31-4B8C-83A1-F6EECF244321}">
                <p14:modId xmlns:p14="http://schemas.microsoft.com/office/powerpoint/2010/main" val="1390172895"/>
              </p:ext>
            </p:extLst>
          </p:nvPr>
        </p:nvGraphicFramePr>
        <p:xfrm>
          <a:off x="1600200" y="1825625"/>
          <a:ext cx="96869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uorakulmio 1">
            <a:extLst>
              <a:ext uri="{FF2B5EF4-FFF2-40B4-BE49-F238E27FC236}">
                <a16:creationId xmlns:a16="http://schemas.microsoft.com/office/drawing/2014/main" id="{A2ADDBE8-B703-1AAB-BD05-4B8E2FAC842E}"/>
              </a:ext>
            </a:extLst>
          </p:cNvPr>
          <p:cNvSpPr/>
          <p:nvPr/>
        </p:nvSpPr>
        <p:spPr>
          <a:xfrm>
            <a:off x="1600200" y="1996638"/>
            <a:ext cx="4735945" cy="1930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62972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8FA1703-4416-C3E0-7EEC-C2287708626A}"/>
              </a:ext>
            </a:extLst>
          </p:cNvPr>
          <p:cNvSpPr>
            <a:spLocks noGrp="1"/>
          </p:cNvSpPr>
          <p:nvPr>
            <p:ph type="sldNum" sz="quarter" idx="12"/>
          </p:nvPr>
        </p:nvSpPr>
        <p:spPr>
          <a:xfrm>
            <a:off x="10316110" y="662907"/>
            <a:ext cx="2743200" cy="365125"/>
          </a:xfrm>
        </p:spPr>
        <p:txBody>
          <a:bodyPr anchor="ctr">
            <a:normAutofit/>
          </a:bodyPr>
          <a:lstStyle/>
          <a:p>
            <a:pPr>
              <a:spcAft>
                <a:spcPts val="600"/>
              </a:spcAft>
            </a:pPr>
            <a:fld id="{960804D1-D1DA-404B-A345-162A4B99A0F1}" type="slidenum">
              <a:rPr lang="fi-FI" smtClean="0"/>
              <a:pPr>
                <a:spcAft>
                  <a:spcPts val="600"/>
                </a:spcAft>
              </a:pPr>
              <a:t>7</a:t>
            </a:fld>
            <a:endParaRPr lang="fi-FI"/>
          </a:p>
        </p:txBody>
      </p:sp>
      <p:sp>
        <p:nvSpPr>
          <p:cNvPr id="2" name="Otsikko 1">
            <a:extLst>
              <a:ext uri="{FF2B5EF4-FFF2-40B4-BE49-F238E27FC236}">
                <a16:creationId xmlns:a16="http://schemas.microsoft.com/office/drawing/2014/main" id="{2A5F8DA1-37B9-7FA9-71AD-43D5ED898D04}"/>
              </a:ext>
            </a:extLst>
          </p:cNvPr>
          <p:cNvSpPr>
            <a:spLocks noGrp="1"/>
          </p:cNvSpPr>
          <p:nvPr>
            <p:ph type="title"/>
          </p:nvPr>
        </p:nvSpPr>
        <p:spPr>
          <a:xfrm>
            <a:off x="2044557" y="562677"/>
            <a:ext cx="9309242" cy="1325563"/>
          </a:xfrm>
        </p:spPr>
        <p:txBody>
          <a:bodyPr anchor="ctr">
            <a:normAutofit fontScale="90000"/>
          </a:bodyPr>
          <a:lstStyle/>
          <a:p>
            <a:r>
              <a:rPr lang="fi-FI" sz="3600" b="1"/>
              <a:t>93 % yrityksistä on tarttunut toimiin osaavan työvoiman saatavuuden ja pysyvyyden vahvistamiseksi</a:t>
            </a:r>
            <a:br>
              <a:rPr lang="fi-FI" sz="2800"/>
            </a:br>
            <a:endParaRPr lang="fi-FI" sz="2800"/>
          </a:p>
        </p:txBody>
      </p:sp>
      <p:sp>
        <p:nvSpPr>
          <p:cNvPr id="5" name="Sisällön paikkamerkki 4">
            <a:extLst>
              <a:ext uri="{FF2B5EF4-FFF2-40B4-BE49-F238E27FC236}">
                <a16:creationId xmlns:a16="http://schemas.microsoft.com/office/drawing/2014/main" id="{53940828-B5E6-3744-D240-C8A5B5EA4DF0}"/>
              </a:ext>
            </a:extLst>
          </p:cNvPr>
          <p:cNvSpPr>
            <a:spLocks noGrp="1"/>
          </p:cNvSpPr>
          <p:nvPr>
            <p:ph idx="1"/>
          </p:nvPr>
        </p:nvSpPr>
        <p:spPr>
          <a:xfrm>
            <a:off x="3219360" y="1969461"/>
            <a:ext cx="3130071" cy="1698411"/>
          </a:xfrm>
        </p:spPr>
        <p:txBody>
          <a:bodyPr>
            <a:normAutofit/>
          </a:bodyPr>
          <a:lstStyle/>
          <a:p>
            <a:pPr marL="0" indent="0">
              <a:buNone/>
            </a:pPr>
            <a:r>
              <a:rPr lang="fi-FI" sz="2400"/>
              <a:t>77 % kertoo panostaneensa työilmapiiriin ja johtamiseen</a:t>
            </a:r>
          </a:p>
        </p:txBody>
      </p:sp>
      <p:sp>
        <p:nvSpPr>
          <p:cNvPr id="11" name="Tekstiruutu 10">
            <a:extLst>
              <a:ext uri="{FF2B5EF4-FFF2-40B4-BE49-F238E27FC236}">
                <a16:creationId xmlns:a16="http://schemas.microsoft.com/office/drawing/2014/main" id="{1872BD15-BA94-12E9-E601-3BA076A226F3}"/>
              </a:ext>
            </a:extLst>
          </p:cNvPr>
          <p:cNvSpPr txBox="1"/>
          <p:nvPr/>
        </p:nvSpPr>
        <p:spPr>
          <a:xfrm>
            <a:off x="89989" y="6531077"/>
            <a:ext cx="1219200" cy="369332"/>
          </a:xfrm>
          <a:prstGeom prst="rect">
            <a:avLst/>
          </a:prstGeom>
          <a:noFill/>
        </p:spPr>
        <p:txBody>
          <a:bodyPr wrap="square" rtlCol="0">
            <a:spAutoFit/>
          </a:bodyPr>
          <a:lstStyle/>
          <a:p>
            <a:r>
              <a:rPr lang="fi-FI"/>
              <a:t>N=751</a:t>
            </a:r>
          </a:p>
        </p:txBody>
      </p:sp>
      <p:graphicFrame>
        <p:nvGraphicFramePr>
          <p:cNvPr id="8" name="Kaavio 7">
            <a:extLst>
              <a:ext uri="{FF2B5EF4-FFF2-40B4-BE49-F238E27FC236}">
                <a16:creationId xmlns:a16="http://schemas.microsoft.com/office/drawing/2014/main" id="{3BEA8B05-E665-F8CA-E7FE-9CE2B5D4AB78}"/>
              </a:ext>
            </a:extLst>
          </p:cNvPr>
          <p:cNvGraphicFramePr/>
          <p:nvPr>
            <p:extLst>
              <p:ext uri="{D42A27DB-BD31-4B8C-83A1-F6EECF244321}">
                <p14:modId xmlns:p14="http://schemas.microsoft.com/office/powerpoint/2010/main" val="3594318228"/>
              </p:ext>
            </p:extLst>
          </p:nvPr>
        </p:nvGraphicFramePr>
        <p:xfrm>
          <a:off x="1788969" y="1969461"/>
          <a:ext cx="1430391" cy="13255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1">
            <a:extLst>
              <a:ext uri="{FF2B5EF4-FFF2-40B4-BE49-F238E27FC236}">
                <a16:creationId xmlns:a16="http://schemas.microsoft.com/office/drawing/2014/main" id="{8980163A-7D9E-0801-1A8D-A21C9F880266}"/>
              </a:ext>
            </a:extLst>
          </p:cNvPr>
          <p:cNvSpPr txBox="1"/>
          <p:nvPr/>
        </p:nvSpPr>
        <p:spPr>
          <a:xfrm>
            <a:off x="3297270" y="4121212"/>
            <a:ext cx="3052161" cy="1569660"/>
          </a:xfrm>
          <a:prstGeom prst="rect">
            <a:avLst/>
          </a:prstGeom>
          <a:noFill/>
        </p:spPr>
        <p:txBody>
          <a:bodyPr wrap="square">
            <a:spAutoFit/>
          </a:bodyPr>
          <a:lstStyle/>
          <a:p>
            <a:r>
              <a:rPr lang="fi-FI" sz="2400"/>
              <a:t>48 % on parantanut etätyö-mahdollisuuksia tai muita joustoja</a:t>
            </a:r>
          </a:p>
        </p:txBody>
      </p:sp>
      <p:graphicFrame>
        <p:nvGraphicFramePr>
          <p:cNvPr id="14" name="Kaavio 13">
            <a:extLst>
              <a:ext uri="{FF2B5EF4-FFF2-40B4-BE49-F238E27FC236}">
                <a16:creationId xmlns:a16="http://schemas.microsoft.com/office/drawing/2014/main" id="{98512617-EA40-6DF7-135C-852F925E9597}"/>
              </a:ext>
            </a:extLst>
          </p:cNvPr>
          <p:cNvGraphicFramePr/>
          <p:nvPr>
            <p:extLst>
              <p:ext uri="{D42A27DB-BD31-4B8C-83A1-F6EECF244321}">
                <p14:modId xmlns:p14="http://schemas.microsoft.com/office/powerpoint/2010/main" val="2896791"/>
              </p:ext>
            </p:extLst>
          </p:nvPr>
        </p:nvGraphicFramePr>
        <p:xfrm>
          <a:off x="1788968" y="3997519"/>
          <a:ext cx="1430391"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iruutu 15">
            <a:extLst>
              <a:ext uri="{FF2B5EF4-FFF2-40B4-BE49-F238E27FC236}">
                <a16:creationId xmlns:a16="http://schemas.microsoft.com/office/drawing/2014/main" id="{E57523A7-E180-32CE-0E13-9E685B24898F}"/>
              </a:ext>
            </a:extLst>
          </p:cNvPr>
          <p:cNvSpPr txBox="1"/>
          <p:nvPr/>
        </p:nvSpPr>
        <p:spPr>
          <a:xfrm>
            <a:off x="8280541" y="1888241"/>
            <a:ext cx="3709399" cy="1569660"/>
          </a:xfrm>
          <a:prstGeom prst="rect">
            <a:avLst/>
          </a:prstGeom>
          <a:noFill/>
        </p:spPr>
        <p:txBody>
          <a:bodyPr wrap="square">
            <a:spAutoFit/>
          </a:bodyPr>
          <a:lstStyle/>
          <a:p>
            <a:r>
              <a:rPr lang="fi-FI" sz="2400" dirty="0"/>
              <a:t>63 % on panostanut henkilöstönsä kouluttamiseen ja perehdytyskäytäntöihin</a:t>
            </a:r>
          </a:p>
        </p:txBody>
      </p:sp>
      <p:sp>
        <p:nvSpPr>
          <p:cNvPr id="18" name="Tekstiruutu 17">
            <a:extLst>
              <a:ext uri="{FF2B5EF4-FFF2-40B4-BE49-F238E27FC236}">
                <a16:creationId xmlns:a16="http://schemas.microsoft.com/office/drawing/2014/main" id="{4C793D22-FE1A-D007-82CE-6F0D1666899E}"/>
              </a:ext>
            </a:extLst>
          </p:cNvPr>
          <p:cNvSpPr txBox="1"/>
          <p:nvPr/>
        </p:nvSpPr>
        <p:spPr>
          <a:xfrm>
            <a:off x="8280541" y="3977376"/>
            <a:ext cx="3709399" cy="1938992"/>
          </a:xfrm>
          <a:prstGeom prst="rect">
            <a:avLst/>
          </a:prstGeom>
          <a:noFill/>
        </p:spPr>
        <p:txBody>
          <a:bodyPr wrap="square">
            <a:spAutoFit/>
          </a:bodyPr>
          <a:lstStyle/>
          <a:p>
            <a:r>
              <a:rPr lang="fi-FI" sz="2400" dirty="0"/>
              <a:t>55 % on nostanut palkkoja kilpailu-kykyisemmiksi tai parantanut työsuhteen etuja</a:t>
            </a:r>
          </a:p>
        </p:txBody>
      </p:sp>
      <p:graphicFrame>
        <p:nvGraphicFramePr>
          <p:cNvPr id="20" name="Kaavio 19">
            <a:extLst>
              <a:ext uri="{FF2B5EF4-FFF2-40B4-BE49-F238E27FC236}">
                <a16:creationId xmlns:a16="http://schemas.microsoft.com/office/drawing/2014/main" id="{31AB6272-DFD2-A3E8-4ABB-9AB13BA86CF7}"/>
              </a:ext>
            </a:extLst>
          </p:cNvPr>
          <p:cNvGraphicFramePr/>
          <p:nvPr>
            <p:extLst>
              <p:ext uri="{D42A27DB-BD31-4B8C-83A1-F6EECF244321}">
                <p14:modId xmlns:p14="http://schemas.microsoft.com/office/powerpoint/2010/main" val="430134199"/>
              </p:ext>
            </p:extLst>
          </p:nvPr>
        </p:nvGraphicFramePr>
        <p:xfrm>
          <a:off x="6850150" y="1990008"/>
          <a:ext cx="1430391" cy="1325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Kaavio 22">
            <a:extLst>
              <a:ext uri="{FF2B5EF4-FFF2-40B4-BE49-F238E27FC236}">
                <a16:creationId xmlns:a16="http://schemas.microsoft.com/office/drawing/2014/main" id="{DB431ACA-8B0D-9A49-8E00-48FE293EFA2B}"/>
              </a:ext>
            </a:extLst>
          </p:cNvPr>
          <p:cNvGraphicFramePr/>
          <p:nvPr>
            <p:extLst>
              <p:ext uri="{D42A27DB-BD31-4B8C-83A1-F6EECF244321}">
                <p14:modId xmlns:p14="http://schemas.microsoft.com/office/powerpoint/2010/main" val="2735771085"/>
              </p:ext>
            </p:extLst>
          </p:nvPr>
        </p:nvGraphicFramePr>
        <p:xfrm>
          <a:off x="6850149" y="4141760"/>
          <a:ext cx="1430391" cy="13255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904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53ECEB-E5E2-3DAC-8346-DBE58F521611}"/>
              </a:ext>
            </a:extLst>
          </p:cNvPr>
          <p:cNvSpPr>
            <a:spLocks noGrp="1"/>
          </p:cNvSpPr>
          <p:nvPr>
            <p:ph type="title"/>
          </p:nvPr>
        </p:nvSpPr>
        <p:spPr/>
        <p:txBody>
          <a:bodyPr/>
          <a:lstStyle/>
          <a:p>
            <a:r>
              <a:rPr lang="fi-FI"/>
              <a:t>Yritysten strategiat ratkoa osaajapulaa </a:t>
            </a:r>
          </a:p>
        </p:txBody>
      </p:sp>
      <p:sp>
        <p:nvSpPr>
          <p:cNvPr id="3" name="Sisällön paikkamerkki 2">
            <a:extLst>
              <a:ext uri="{FF2B5EF4-FFF2-40B4-BE49-F238E27FC236}">
                <a16:creationId xmlns:a16="http://schemas.microsoft.com/office/drawing/2014/main" id="{A2389F55-58CC-69A5-7CFD-C33137BF4ACA}"/>
              </a:ext>
            </a:extLst>
          </p:cNvPr>
          <p:cNvSpPr>
            <a:spLocks noGrp="1"/>
          </p:cNvSpPr>
          <p:nvPr>
            <p:ph idx="1"/>
          </p:nvPr>
        </p:nvSpPr>
        <p:spPr>
          <a:xfrm>
            <a:off x="1600200" y="1825625"/>
            <a:ext cx="9686925" cy="4895850"/>
          </a:xfrm>
        </p:spPr>
        <p:txBody>
          <a:bodyPr>
            <a:normAutofit/>
          </a:bodyPr>
          <a:lstStyle/>
          <a:p>
            <a:pPr marL="0" indent="0">
              <a:buNone/>
            </a:pPr>
            <a:r>
              <a:rPr lang="fi-FI" sz="1600" b="1"/>
              <a:t>1. Työtehtävien muokkaaminen ja toiminnan sopeuttaminen</a:t>
            </a:r>
          </a:p>
          <a:p>
            <a:pPr marL="0" indent="0">
              <a:buNone/>
            </a:pPr>
            <a:r>
              <a:rPr lang="fi-FI" sz="1600"/>
              <a:t>Monet yritykset ovat joutuneet muokkaamaan työtehtäviä tai sopeuttamaan esimerkiksi organisaation kasvutavoitteita saatavilla olevan työvoiman osaamistasoon. Tämä tarkoittaa usein tehtävien uudelleenjärjestelyä ja työn tuottamista alihankintoina.</a:t>
            </a:r>
          </a:p>
          <a:p>
            <a:pPr marL="0" indent="0">
              <a:buNone/>
            </a:pPr>
            <a:r>
              <a:rPr lang="fi-FI" sz="1600" b="1"/>
              <a:t>2. Koulutusyhteistyö</a:t>
            </a:r>
          </a:p>
          <a:p>
            <a:pPr marL="0" indent="0">
              <a:buNone/>
            </a:pPr>
            <a:r>
              <a:rPr lang="fi-FI" sz="1600"/>
              <a:t>Useat vastaukset korostavat tarvetta parantaa yhteistyötä oppilaitosten kanssa. Ammattiin valmistuneiden työtehtävien perustason hallintaan tai motivaatioon ei olla tyytyväisä. Myös pk-yritysten on haastavaa saada kokeneita tekijöitä eläköityvien tilalle. Moni yritys kertoo, että ovat panostaneet sisäiseen koulutukseen ja perehdytyksiin.</a:t>
            </a:r>
          </a:p>
          <a:p>
            <a:pPr marL="0" indent="0">
              <a:buNone/>
            </a:pPr>
            <a:r>
              <a:rPr lang="fi-FI" sz="1600" b="1"/>
              <a:t>3. Uusien rekrytointikanavien hyödyntäminen</a:t>
            </a:r>
          </a:p>
          <a:p>
            <a:pPr marL="0" indent="0">
              <a:buNone/>
            </a:pPr>
            <a:r>
              <a:rPr lang="fi-FI" sz="1600"/>
              <a:t>Yritykset mainitsevat uudenlaiset rekrytointitavat. Useat kertovat rekrytoivansa suoraan ulkomailta ja toiset taas hyödyntävänsä henkilöstövälitysfirmoja entistä enemmän.</a:t>
            </a:r>
          </a:p>
          <a:p>
            <a:pPr marL="0" indent="0">
              <a:buNone/>
            </a:pPr>
            <a:r>
              <a:rPr lang="fi-FI" sz="1600" b="1"/>
              <a:t>4. Paikallisten olosuhteiden ja kilpailukyvyn parantaminen</a:t>
            </a:r>
          </a:p>
          <a:p>
            <a:pPr marL="0" indent="0">
              <a:buNone/>
            </a:pPr>
            <a:r>
              <a:rPr lang="fi-FI" sz="1600"/>
              <a:t>Joillakin alueilla yritykset ovat huomanneet paikallisen houkuttelevuuden ja kilpailukyvyn puutteet, ja ne yrittävät parantaa tätä esimerkiksi tarjoamalla lisäetuja, kannustavaa palkkausta tai houkuttelevia työskentelyolosuhteita ja joustoja työn tekemiseen.</a:t>
            </a:r>
          </a:p>
        </p:txBody>
      </p:sp>
      <p:sp>
        <p:nvSpPr>
          <p:cNvPr id="4" name="Dian numeron paikkamerkki 3">
            <a:extLst>
              <a:ext uri="{FF2B5EF4-FFF2-40B4-BE49-F238E27FC236}">
                <a16:creationId xmlns:a16="http://schemas.microsoft.com/office/drawing/2014/main" id="{1EAB549D-2161-3116-CA04-014ACB100965}"/>
              </a:ext>
            </a:extLst>
          </p:cNvPr>
          <p:cNvSpPr>
            <a:spLocks noGrp="1"/>
          </p:cNvSpPr>
          <p:nvPr>
            <p:ph type="sldNum" sz="quarter" idx="12"/>
          </p:nvPr>
        </p:nvSpPr>
        <p:spPr/>
        <p:txBody>
          <a:bodyPr/>
          <a:lstStyle/>
          <a:p>
            <a:fld id="{960804D1-D1DA-404B-A345-162A4B99A0F1}" type="slidenum">
              <a:rPr lang="fi-FI" smtClean="0"/>
              <a:t>8</a:t>
            </a:fld>
            <a:endParaRPr lang="fi-FI"/>
          </a:p>
        </p:txBody>
      </p:sp>
    </p:spTree>
    <p:extLst>
      <p:ext uri="{BB962C8B-B14F-4D97-AF65-F5344CB8AC3E}">
        <p14:creationId xmlns:p14="http://schemas.microsoft.com/office/powerpoint/2010/main" val="202269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464578B-B149-B86F-1F56-85680054854D}"/>
              </a:ext>
            </a:extLst>
          </p:cNvPr>
          <p:cNvSpPr>
            <a:spLocks noGrp="1"/>
          </p:cNvSpPr>
          <p:nvPr>
            <p:ph type="title"/>
          </p:nvPr>
        </p:nvSpPr>
        <p:spPr>
          <a:xfrm>
            <a:off x="1600200" y="365125"/>
            <a:ext cx="9686925" cy="1325563"/>
          </a:xfrm>
        </p:spPr>
        <p:txBody>
          <a:bodyPr>
            <a:normAutofit fontScale="90000"/>
          </a:bodyPr>
          <a:lstStyle/>
          <a:p>
            <a:r>
              <a:rPr lang="en-US" dirty="0" err="1"/>
              <a:t>Poimintoja</a:t>
            </a:r>
            <a:r>
              <a:rPr lang="en-US" dirty="0"/>
              <a:t> </a:t>
            </a:r>
            <a:r>
              <a:rPr lang="en-US" dirty="0" err="1"/>
              <a:t>yritysten</a:t>
            </a:r>
            <a:r>
              <a:rPr lang="en-US" dirty="0"/>
              <a:t> </a:t>
            </a:r>
            <a:r>
              <a:rPr lang="en-US" dirty="0" err="1"/>
              <a:t>vastauksista</a:t>
            </a:r>
            <a:r>
              <a:rPr lang="en-US" dirty="0"/>
              <a:t> </a:t>
            </a:r>
            <a:r>
              <a:rPr lang="en-US" dirty="0" err="1"/>
              <a:t>siitä</a:t>
            </a:r>
            <a:r>
              <a:rPr lang="en-US" dirty="0"/>
              <a:t>, </a:t>
            </a:r>
            <a:r>
              <a:rPr lang="en-US" dirty="0" err="1"/>
              <a:t>miten</a:t>
            </a:r>
            <a:r>
              <a:rPr lang="en-US" dirty="0"/>
              <a:t> </a:t>
            </a:r>
            <a:r>
              <a:rPr lang="en-US" dirty="0" err="1"/>
              <a:t>osaajapulaa</a:t>
            </a:r>
            <a:r>
              <a:rPr lang="en-US" dirty="0"/>
              <a:t> on </a:t>
            </a:r>
            <a:r>
              <a:rPr lang="en-US" dirty="0" err="1"/>
              <a:t>ratkottu</a:t>
            </a:r>
            <a:endParaRPr lang="en-US" dirty="0"/>
          </a:p>
        </p:txBody>
      </p:sp>
      <p:sp>
        <p:nvSpPr>
          <p:cNvPr id="4" name="Dian numeron paikkamerkki 3">
            <a:extLst>
              <a:ext uri="{FF2B5EF4-FFF2-40B4-BE49-F238E27FC236}">
                <a16:creationId xmlns:a16="http://schemas.microsoft.com/office/drawing/2014/main" id="{91B7FAB9-FBC8-B758-0F22-83F022FECE3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60804D1-D1DA-404B-A345-162A4B99A0F1}" type="slidenum">
              <a:rPr lang="fi-FI" smtClean="0"/>
              <a:pPr>
                <a:spcAft>
                  <a:spcPts val="600"/>
                </a:spcAft>
              </a:pPr>
              <a:t>9</a:t>
            </a:fld>
            <a:endParaRPr lang="fi-FI"/>
          </a:p>
        </p:txBody>
      </p:sp>
      <p:graphicFrame>
        <p:nvGraphicFramePr>
          <p:cNvPr id="6" name="Sisällön paikkamerkki 2">
            <a:extLst>
              <a:ext uri="{FF2B5EF4-FFF2-40B4-BE49-F238E27FC236}">
                <a16:creationId xmlns:a16="http://schemas.microsoft.com/office/drawing/2014/main" id="{8F432F20-71CD-CBBE-7968-7F4EED60E7A3}"/>
              </a:ext>
            </a:extLst>
          </p:cNvPr>
          <p:cNvGraphicFramePr>
            <a:graphicFrameLocks noGrp="1"/>
          </p:cNvGraphicFramePr>
          <p:nvPr>
            <p:ph idx="1"/>
            <p:extLst>
              <p:ext uri="{D42A27DB-BD31-4B8C-83A1-F6EECF244321}">
                <p14:modId xmlns:p14="http://schemas.microsoft.com/office/powerpoint/2010/main" val="2637422597"/>
              </p:ext>
            </p:extLst>
          </p:nvPr>
        </p:nvGraphicFramePr>
        <p:xfrm>
          <a:off x="1600200" y="1851102"/>
          <a:ext cx="9874405" cy="487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829908"/>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43FE7E92710FC408437C1063940697A" ma:contentTypeVersion="6" ma:contentTypeDescription="Luo uusi asiakirja." ma:contentTypeScope="" ma:versionID="688438e4944593a5ff9173ed7568bf21">
  <xsd:schema xmlns:xsd="http://www.w3.org/2001/XMLSchema" xmlns:xs="http://www.w3.org/2001/XMLSchema" xmlns:p="http://schemas.microsoft.com/office/2006/metadata/properties" xmlns:ns2="8c16c046-c1df-4d3c-8be1-1798b3f62354" xmlns:ns3="fab163d4-7ac6-4f2d-88ad-88ed442d7931" targetNamespace="http://schemas.microsoft.com/office/2006/metadata/properties" ma:root="true" ma:fieldsID="dc9389f1730589c32f168714de1a331a" ns2:_="" ns3:_="">
    <xsd:import namespace="8c16c046-c1df-4d3c-8be1-1798b3f62354"/>
    <xsd:import namespace="fab163d4-7ac6-4f2d-88ad-88ed442d79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6c046-c1df-4d3c-8be1-1798b3f62354"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b163d4-7ac6-4f2d-88ad-88ed442d79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4863D-7277-4CF5-987F-3F15F8DB6B92}">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fab163d4-7ac6-4f2d-88ad-88ed442d7931"/>
    <ds:schemaRef ds:uri="8c16c046-c1df-4d3c-8be1-1798b3f62354"/>
    <ds:schemaRef ds:uri="http://www.w3.org/XML/1998/namespace"/>
  </ds:schemaRefs>
</ds:datastoreItem>
</file>

<file path=customXml/itemProps2.xml><?xml version="1.0" encoding="utf-8"?>
<ds:datastoreItem xmlns:ds="http://schemas.openxmlformats.org/officeDocument/2006/customXml" ds:itemID="{B5BB2E9F-B553-4F87-A43C-3E2E2618B23C}">
  <ds:schemaRefs>
    <ds:schemaRef ds:uri="http://schemas.microsoft.com/sharepoint/v3/contenttype/forms"/>
  </ds:schemaRefs>
</ds:datastoreItem>
</file>

<file path=customXml/itemProps3.xml><?xml version="1.0" encoding="utf-8"?>
<ds:datastoreItem xmlns:ds="http://schemas.openxmlformats.org/officeDocument/2006/customXml" ds:itemID="{289FBEFC-B6B1-4712-B61F-F4A658B5EEE3}">
  <ds:schemaRefs>
    <ds:schemaRef ds:uri="8c16c046-c1df-4d3c-8be1-1798b3f62354"/>
    <ds:schemaRef ds:uri="fab163d4-7ac6-4f2d-88ad-88ed442d79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Kauppakamarin PowerPoint pohja_2020</Template>
  <TotalTime>4772</TotalTime>
  <Words>683</Words>
  <Application>Microsoft Office PowerPoint</Application>
  <PresentationFormat>Laajakuva</PresentationFormat>
  <Paragraphs>79</Paragraphs>
  <Slides>19</Slides>
  <Notes>4</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19</vt:i4>
      </vt:variant>
    </vt:vector>
  </HeadingPairs>
  <TitlesOfParts>
    <vt:vector size="27" baseType="lpstr">
      <vt:lpstr>Arial</vt:lpstr>
      <vt:lpstr>Calibri</vt:lpstr>
      <vt:lpstr>Century Gothic</vt:lpstr>
      <vt:lpstr>Keskuskauppakamarin pohja</vt:lpstr>
      <vt:lpstr>Beige</vt:lpstr>
      <vt:lpstr>Sininen</vt:lpstr>
      <vt:lpstr>Pinkki</vt:lpstr>
      <vt:lpstr>Lime</vt:lpstr>
      <vt:lpstr>Miltä yrityksissä näyttää osaavan työvoiman saatavuuden saralla?</vt:lpstr>
      <vt:lpstr>Niiden yritysten osuus vastaajista, joilla osaajista on pulaa tai paljon pulaa</vt:lpstr>
      <vt:lpstr>Osaavan työvoiman saatavuus rajoittaa edelleen osan yrityksistä kasvua ja liiketoiminnan kehittämistä</vt:lpstr>
      <vt:lpstr>Niiden yritysten osuus, jotka arvioivat rekrytointitarpeen kasvavan lähitulevaisuudessa (6 kk)</vt:lpstr>
      <vt:lpstr>Niiden yritysten osuus, jotka arvioivat rekrytointitarpeiden kasvavan 2-3 vuoden aikajänteellä</vt:lpstr>
      <vt:lpstr>Tärkeimmät keinot osaavan työvoiman turvaamiseen </vt:lpstr>
      <vt:lpstr>93 % yrityksistä on tarttunut toimiin osaavan työvoiman saatavuuden ja pysyvyyden vahvistamiseksi </vt:lpstr>
      <vt:lpstr>Yritysten strategiat ratkoa osaajapulaa </vt:lpstr>
      <vt:lpstr>Poimintoja yritysten vastauksista siitä, miten osaajapulaa on ratkottu</vt:lpstr>
      <vt:lpstr>Poimintoja vastauksista: Kuinka osaajapula näkyy yritysten arjessa?</vt:lpstr>
      <vt:lpstr>Suurin pula on ammatillisen koulutuksen suorittaneista</vt:lpstr>
      <vt:lpstr>Pk-yrityksissä suurin pula on ammattiosaajista, suuryrityksissä korkeakoulutetuista</vt:lpstr>
      <vt:lpstr>Kuinka hyvin alueen oppilaitoksista valmistuneiden osaaminen vastaa yrityksen tarpeisiin?</vt:lpstr>
      <vt:lpstr>Yritysten toiveet oppilaitosyhteistyölle</vt:lpstr>
      <vt:lpstr>Perustiedot</vt:lpstr>
      <vt:lpstr>Vastanneet yritykset toimialoittain</vt:lpstr>
      <vt:lpstr>Vastanneista yrityksistä enemmistö on mikro- tai pienyrityksiä</vt:lpstr>
      <vt:lpstr>Kolmannes vastanneista yrityksistä työllistää 10-49 henkeä</vt:lpstr>
      <vt:lpstr>Kiitos! Lisätietoja: Suvi Pulkkinen, puh. 050 404 810 suvi.pulkkinen@chamber.fi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 Jutila</dc:creator>
  <cp:keywords>Keskuskauppakamari</cp:keywords>
  <cp:lastModifiedBy>Pauliina Pulkkinen</cp:lastModifiedBy>
  <cp:revision>3</cp:revision>
  <dcterms:created xsi:type="dcterms:W3CDTF">2024-09-16T06:59:52Z</dcterms:created>
  <dcterms:modified xsi:type="dcterms:W3CDTF">2024-10-08T10:24:32Z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0x010100943FE7E92710FC408437C1063940697A</vt:lpwstr>
  </property>
  <property fmtid="{D5CDD505-2E9C-101B-9397-08002B2CF9AE}" pid="3" name="Order">
    <vt:r8>13737600</vt:r8>
  </property>
</Properties>
</file>