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20"/>
  </p:notesMasterIdLst>
  <p:handoutMasterIdLst>
    <p:handoutMasterId r:id="rId21"/>
  </p:handoutMasterIdLst>
  <p:sldIdLst>
    <p:sldId id="266" r:id="rId9"/>
    <p:sldId id="268" r:id="rId10"/>
    <p:sldId id="269" r:id="rId11"/>
    <p:sldId id="270" r:id="rId12"/>
    <p:sldId id="271" r:id="rId13"/>
    <p:sldId id="272" r:id="rId14"/>
    <p:sldId id="273" r:id="rId15"/>
    <p:sldId id="265" r:id="rId16"/>
    <p:sldId id="276" r:id="rId17"/>
    <p:sldId id="274" r:id="rId18"/>
    <p:sldId id="275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ina Pulkkinen" userId="af8b1fda-88e2-4846-a95e-ddf24976b6a2" providerId="ADAL" clId="{34EE1C4E-2D17-48BB-8AF1-786F5B28CC15}"/>
    <pc:docChg chg="custSel modSld">
      <pc:chgData name="Pauliina Pulkkinen" userId="af8b1fda-88e2-4846-a95e-ddf24976b6a2" providerId="ADAL" clId="{34EE1C4E-2D17-48BB-8AF1-786F5B28CC15}" dt="2024-11-11T10:18:40.544" v="68" actId="20577"/>
      <pc:docMkLst>
        <pc:docMk/>
      </pc:docMkLst>
      <pc:sldChg chg="modSp mod">
        <pc:chgData name="Pauliina Pulkkinen" userId="af8b1fda-88e2-4846-a95e-ddf24976b6a2" providerId="ADAL" clId="{34EE1C4E-2D17-48BB-8AF1-786F5B28CC15}" dt="2024-11-11T10:18:07.712" v="67" actId="20577"/>
        <pc:sldMkLst>
          <pc:docMk/>
          <pc:sldMk cId="902458403" sldId="266"/>
        </pc:sldMkLst>
        <pc:spChg chg="mod">
          <ac:chgData name="Pauliina Pulkkinen" userId="af8b1fda-88e2-4846-a95e-ddf24976b6a2" providerId="ADAL" clId="{34EE1C4E-2D17-48BB-8AF1-786F5B28CC15}" dt="2024-11-11T10:18:07.712" v="67" actId="20577"/>
          <ac:spMkLst>
            <pc:docMk/>
            <pc:sldMk cId="902458403" sldId="266"/>
            <ac:spMk id="2" creationId="{B10E37A1-3886-455C-B76C-16A6ACD21D41}"/>
          </ac:spMkLst>
        </pc:spChg>
      </pc:sldChg>
      <pc:sldChg chg="modSp mod">
        <pc:chgData name="Pauliina Pulkkinen" userId="af8b1fda-88e2-4846-a95e-ddf24976b6a2" providerId="ADAL" clId="{34EE1C4E-2D17-48BB-8AF1-786F5B28CC15}" dt="2024-11-11T10:18:40.544" v="68" actId="20577"/>
        <pc:sldMkLst>
          <pc:docMk/>
          <pc:sldMk cId="3571848908" sldId="273"/>
        </pc:sldMkLst>
        <pc:spChg chg="mod">
          <ac:chgData name="Pauliina Pulkkinen" userId="af8b1fda-88e2-4846-a95e-ddf24976b6a2" providerId="ADAL" clId="{34EE1C4E-2D17-48BB-8AF1-786F5B28CC15}" dt="2024-11-11T10:18:40.544" v="68" actId="20577"/>
          <ac:spMkLst>
            <pc:docMk/>
            <pc:sldMk cId="3571848908" sldId="273"/>
            <ac:spMk id="2" creationId="{983C6969-BB51-2148-E5AE-5520CAB2295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Odotamme kotimaan liikevaihtomme vuonna 2025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F4-4C58-B281-465EF0260F9B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F4-4C58-B281-465EF0260F9B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F4-4C58-B281-465EF0260F9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Kasvavan</c:v>
                </c:pt>
                <c:pt idx="1">
                  <c:v>Pysyvän samana</c:v>
                </c:pt>
                <c:pt idx="2">
                  <c:v>Laskevan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0.47397260273972602</c:v>
                </c:pt>
                <c:pt idx="1">
                  <c:v>0.38219178082191779</c:v>
                </c:pt>
                <c:pt idx="2">
                  <c:v>0.14383561643835616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F4-4C58-B281-465EF0260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Odotamme vientiliikevaihtomme vuonna 2025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D1-44F1-856E-E40433FD8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D1-44F1-856E-E40433FD89B6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D1-44F1-856E-E40433FD89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Kasvavan</c:v>
                </c:pt>
                <c:pt idx="1">
                  <c:v>Pysyvän samana</c:v>
                </c:pt>
                <c:pt idx="2">
                  <c:v>Laskevan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0.24703087885985747</c:v>
                </c:pt>
                <c:pt idx="1">
                  <c:v>0.66666666666666663</c:v>
                </c:pt>
                <c:pt idx="2">
                  <c:v>8.6302454473475856E-2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D1-44F1-856E-E40433FD8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Odotamme henkilöstömäärämme vuonna 2025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8F-4F2C-907C-E0C6BEFB5161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8F-4F2C-907C-E0C6BEFB5161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8F-4F2C-907C-E0C6BEFB516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Kasvavan</c:v>
                </c:pt>
                <c:pt idx="1">
                  <c:v>Pysyvän samana</c:v>
                </c:pt>
                <c:pt idx="2">
                  <c:v>Laskevan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0.28129298486932602</c:v>
                </c:pt>
                <c:pt idx="1">
                  <c:v>0.59697386519944984</c:v>
                </c:pt>
                <c:pt idx="2">
                  <c:v>0.12173314993122421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8F-4F2C-907C-E0C6BEFB5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Odotamme investointiemme vuonna 2025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0-4D15-9DA7-7B07322BDAE5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0-4D15-9DA7-7B07322BDAE5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0-4D15-9DA7-7B07322BDAE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Kasvavan</c:v>
                </c:pt>
                <c:pt idx="1">
                  <c:v>Pysyvän samana</c:v>
                </c:pt>
                <c:pt idx="2">
                  <c:v>Laskevan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0.22291235334713597</c:v>
                </c:pt>
                <c:pt idx="1">
                  <c:v>0.56521739130434778</c:v>
                </c:pt>
                <c:pt idx="2">
                  <c:v>0.21187025534851622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B0-4D15-9DA7-7B07322BD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Yleisodotus yrityksemme toimintaympäristön kehityksestä vuonna 2025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FD-4721-9B41-6379B8E7F159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FD-4721-9B41-6379B8E7F159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FD-4721-9B41-6379B8E7F15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Kehittyy myönteisesti</c:v>
                </c:pt>
                <c:pt idx="1">
                  <c:v>Pysyy samana</c:v>
                </c:pt>
                <c:pt idx="2">
                  <c:v>Heikkenee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0.40220385674931131</c:v>
                </c:pt>
                <c:pt idx="1">
                  <c:v>0.42837465564738292</c:v>
                </c:pt>
                <c:pt idx="2">
                  <c:v>0.16942148760330578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FD-4721-9B41-6379B8E7F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Odotamme, että yrityksemme toiminnan suurimmat haasteet vuonna 2025 tulevat olemaan (valitse korkeintaan 3):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35-44A8-ACB8-7BAABCFCF31D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35-44A8-ACB8-7BAABCFCF31D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35-44A8-ACB8-7BAABCFCF31D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35-44A8-ACB8-7BAABCFCF31D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35-44A8-ACB8-7BAABCFCF31D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835-44A8-ACB8-7BAABCFCF31D}"/>
              </c:ext>
            </c:extLst>
          </c:dPt>
          <c:dPt>
            <c:idx val="6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835-44A8-ACB8-7BAABCFCF31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Energian ja raaka-aineiden kohtuuhintainen saatavuus</c:v>
                </c:pt>
                <c:pt idx="1">
                  <c:v>Rahoitusolosuhteet (esim. korot, saatavuus, maksumyöhästymiset)</c:v>
                </c:pt>
                <c:pt idx="2">
                  <c:v>Työvoimakulut</c:v>
                </c:pt>
                <c:pt idx="3">
                  <c:v>Osaavan työvoiman saatavuus</c:v>
                </c:pt>
                <c:pt idx="4">
                  <c:v>Byrokratia</c:v>
                </c:pt>
                <c:pt idx="5">
                  <c:v>Toimitusketjujen vaikeudet</c:v>
                </c:pt>
                <c:pt idx="6">
                  <c:v>Vastuullisuusvaatimukset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0.25541125541125542</c:v>
                </c:pt>
                <c:pt idx="1">
                  <c:v>0.32395382395382394</c:v>
                </c:pt>
                <c:pt idx="2">
                  <c:v>0.47619047619047616</c:v>
                </c:pt>
                <c:pt idx="3">
                  <c:v>0.41630591630591629</c:v>
                </c:pt>
                <c:pt idx="4">
                  <c:v>0.3152958152958153</c:v>
                </c:pt>
                <c:pt idx="5">
                  <c:v>0.14357864357864358</c:v>
                </c:pt>
                <c:pt idx="6">
                  <c:v>0.18037518037518038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835-44A8-ACB8-7BAABCFCF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Minkä kauppakamarin jäsen yrityksenne on?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35-441F-B8CA-63A431D67BAE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35-441F-B8CA-63A431D67BAE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35-441F-B8CA-63A431D67BAE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35-441F-B8CA-63A431D67BAE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035-441F-B8CA-63A431D67BAE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035-441F-B8CA-63A431D67BAE}"/>
              </c:ext>
            </c:extLst>
          </c:dPt>
          <c:dPt>
            <c:idx val="6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035-441F-B8CA-63A431D67BAE}"/>
              </c:ext>
            </c:extLst>
          </c:dPt>
          <c:dPt>
            <c:idx val="7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035-441F-B8CA-63A431D67BAE}"/>
              </c:ext>
            </c:extLst>
          </c:dPt>
          <c:dPt>
            <c:idx val="8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035-441F-B8CA-63A431D67BAE}"/>
              </c:ext>
            </c:extLst>
          </c:dPt>
          <c:dPt>
            <c:idx val="9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035-441F-B8CA-63A431D67BAE}"/>
              </c:ext>
            </c:extLst>
          </c:dPt>
          <c:dPt>
            <c:idx val="10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035-441F-B8CA-63A431D67BAE}"/>
              </c:ext>
            </c:extLst>
          </c:dPt>
          <c:dPt>
            <c:idx val="11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035-441F-B8CA-63A431D67BAE}"/>
              </c:ext>
            </c:extLst>
          </c:dPt>
          <c:dPt>
            <c:idx val="12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035-441F-B8CA-63A431D67BAE}"/>
              </c:ext>
            </c:extLst>
          </c:dPt>
          <c:dPt>
            <c:idx val="13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035-441F-B8CA-63A431D67BAE}"/>
              </c:ext>
            </c:extLst>
          </c:dPt>
          <c:dPt>
            <c:idx val="14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035-441F-B8CA-63A431D67BAE}"/>
              </c:ext>
            </c:extLst>
          </c:dPt>
          <c:dPt>
            <c:idx val="15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035-441F-B8CA-63A431D67BAE}"/>
              </c:ext>
            </c:extLst>
          </c:dPt>
          <c:dPt>
            <c:idx val="16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035-441F-B8CA-63A431D67BAE}"/>
              </c:ext>
            </c:extLst>
          </c:dPt>
          <c:dPt>
            <c:idx val="17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035-441F-B8CA-63A431D67BAE}"/>
              </c:ext>
            </c:extLst>
          </c:dPt>
          <c:dPt>
            <c:idx val="18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035-441F-B8CA-63A431D67BAE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Etelä-Karjalan kauppakamari</c:v>
                </c:pt>
                <c:pt idx="1">
                  <c:v>Etelä-Pohjanmaan kauppakamari</c:v>
                </c:pt>
                <c:pt idx="2">
                  <c:v>Etelä-Savon kauppakamari</c:v>
                </c:pt>
                <c:pt idx="3">
                  <c:v>Helsingin seudun kauppakamari</c:v>
                </c:pt>
                <c:pt idx="4">
                  <c:v>Hämeen kauppakamari</c:v>
                </c:pt>
                <c:pt idx="5">
                  <c:v>Keski-Suomen kauppakamari</c:v>
                </c:pt>
                <c:pt idx="6">
                  <c:v>Kuopion alueen kauppakamari</c:v>
                </c:pt>
                <c:pt idx="7">
                  <c:v>Kymenlaakson kauppakamari</c:v>
                </c:pt>
                <c:pt idx="8">
                  <c:v>Lapin kauppakamari</c:v>
                </c:pt>
                <c:pt idx="9">
                  <c:v>Länsi-Uudenmaan kauppakamari</c:v>
                </c:pt>
                <c:pt idx="10">
                  <c:v>Oulun kauppakamari</c:v>
                </c:pt>
                <c:pt idx="11">
                  <c:v>Pohjanmaan kauppakamari</c:v>
                </c:pt>
                <c:pt idx="12">
                  <c:v>Pohjois-Karjalan kauppakamari</c:v>
                </c:pt>
                <c:pt idx="13">
                  <c:v>Rauman kauppakamari</c:v>
                </c:pt>
                <c:pt idx="14">
                  <c:v>Riihimäen-Hyvinkään kauppakamari</c:v>
                </c:pt>
                <c:pt idx="15">
                  <c:v>Satakunnan kauppakamari</c:v>
                </c:pt>
                <c:pt idx="16">
                  <c:v>Tampereen kauppakamari</c:v>
                </c:pt>
                <c:pt idx="17">
                  <c:v>Turun kauppakamari</c:v>
                </c:pt>
                <c:pt idx="18">
                  <c:v>Ålands handelskammare</c:v>
                </c:pt>
              </c:strCache>
            </c:strRef>
          </c:cat>
          <c:val>
            <c:numRef>
              <c:f>Sheet1!$B$2:$B$20</c:f>
              <c:numCache>
                <c:formatCode>0</c:formatCode>
                <c:ptCount val="19"/>
                <c:pt idx="0">
                  <c:v>30</c:v>
                </c:pt>
                <c:pt idx="1">
                  <c:v>66</c:v>
                </c:pt>
                <c:pt idx="2">
                  <c:v>36</c:v>
                </c:pt>
                <c:pt idx="3">
                  <c:v>444</c:v>
                </c:pt>
                <c:pt idx="4">
                  <c:v>91</c:v>
                </c:pt>
                <c:pt idx="5">
                  <c:v>59</c:v>
                </c:pt>
                <c:pt idx="6">
                  <c:v>46</c:v>
                </c:pt>
                <c:pt idx="7">
                  <c:v>31</c:v>
                </c:pt>
                <c:pt idx="8">
                  <c:v>65</c:v>
                </c:pt>
                <c:pt idx="9">
                  <c:v>20</c:v>
                </c:pt>
                <c:pt idx="10">
                  <c:v>95</c:v>
                </c:pt>
                <c:pt idx="11">
                  <c:v>2</c:v>
                </c:pt>
                <c:pt idx="12">
                  <c:v>62</c:v>
                </c:pt>
                <c:pt idx="13">
                  <c:v>27</c:v>
                </c:pt>
                <c:pt idx="14">
                  <c:v>24</c:v>
                </c:pt>
                <c:pt idx="15">
                  <c:v>37</c:v>
                </c:pt>
                <c:pt idx="16">
                  <c:v>178</c:v>
                </c:pt>
                <c:pt idx="17">
                  <c:v>144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3035-441F-B8CA-63A431D67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henkilöstömäärä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33-452A-854D-53288ED1ECA6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33-452A-854D-53288ED1ECA6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33-452A-854D-53288ED1ECA6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33-452A-854D-53288ED1ECA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1-9</c:v>
                </c:pt>
                <c:pt idx="1">
                  <c:v>10-49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0.45030843043180263</c:v>
                </c:pt>
                <c:pt idx="1">
                  <c:v>0.33036326250856751</c:v>
                </c:pt>
                <c:pt idx="2">
                  <c:v>0.1501028101439342</c:v>
                </c:pt>
                <c:pt idx="3">
                  <c:v>6.9225496915695683E-2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33-452A-854D-53288ED1E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24940982957399E-2"/>
          <c:y val="4.9189058339385139E-2"/>
          <c:w val="0.90225900485843524"/>
          <c:h val="0.9009762769305252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Yrityksenne toimiala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F4-463D-8B45-EED123D5C598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F4-463D-8B45-EED123D5C598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7F4-463D-8B45-EED123D5C598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7F4-463D-8B45-EED123D5C598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7F4-463D-8B45-EED123D5C59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0.23342736248236953</c:v>
                </c:pt>
                <c:pt idx="1">
                  <c:v>0.12059238363892807</c:v>
                </c:pt>
                <c:pt idx="2">
                  <c:v>0.13258110014104371</c:v>
                </c:pt>
                <c:pt idx="3">
                  <c:v>0.38011283497884346</c:v>
                </c:pt>
                <c:pt idx="4">
                  <c:v>0.13328631875881522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F4-463D-8B45-EED123D5C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11.11.2024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11.11.2024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11.11.2024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11.11.2024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11.11.2024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11.11.2024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11.11.2024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11.11.2024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11.11.2024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11.11.2024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11.11.2024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11.11.2024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11.11.2024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11.11.2024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11.11.2024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11.11.2024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11.11.2024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11.11.2024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11.11.2024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11.11.2024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11.11.2024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Eurochambres</a:t>
            </a:r>
            <a:r>
              <a:rPr lang="fi-FI" dirty="0"/>
              <a:t>-</a:t>
            </a:r>
            <a:br>
              <a:rPr lang="fi-FI" dirty="0"/>
            </a:br>
            <a:r>
              <a:rPr lang="fi-FI" dirty="0"/>
              <a:t>kysely</a:t>
            </a:r>
            <a:br>
              <a:rPr lang="fi-FI" dirty="0"/>
            </a:br>
            <a:r>
              <a:rPr lang="fi-FI" dirty="0"/>
              <a:t>Suomen tulokset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24.-26.9.2024</a:t>
            </a:r>
          </a:p>
          <a:p>
            <a:r>
              <a:rPr lang="fi-FI" dirty="0"/>
              <a:t>N=1460</a:t>
            </a:r>
          </a:p>
        </p:txBody>
      </p:sp>
    </p:spTree>
    <p:extLst>
      <p:ext uri="{BB962C8B-B14F-4D97-AF65-F5344CB8AC3E}">
        <p14:creationId xmlns:p14="http://schemas.microsoft.com/office/powerpoint/2010/main" val="90245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448B09DA-DA5E-5BB9-C7EB-A1745E83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z="4400" err="1"/>
              <a:t>Yrityksen</a:t>
            </a:r>
            <a:r>
              <a:rPr lang="en-US" sz="4400"/>
              <a:t> </a:t>
            </a:r>
            <a:r>
              <a:rPr lang="en-US" sz="4400" err="1"/>
              <a:t>henkilöstömäärä</a:t>
            </a:r>
            <a:endParaRPr lang="en-US" sz="44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F44798-8B7B-3824-5A10-6AAAC71B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graphicFrame>
        <p:nvGraphicFramePr>
          <p:cNvPr id="7" name="Cont1">
            <a:extLst>
              <a:ext uri="{FF2B5EF4-FFF2-40B4-BE49-F238E27FC236}">
                <a16:creationId xmlns:a16="http://schemas.microsoft.com/office/drawing/2014/main" id="{494F42D0-EB75-AF46-C81B-07BD5D4F5C7A}"/>
              </a:ext>
            </a:extLst>
          </p:cNvPr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029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7CE683-0D16-CD54-2258-218DDE12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Yrityksen toimiala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4107080-8069-DD26-7BBE-135419B9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graphicFrame>
        <p:nvGraphicFramePr>
          <p:cNvPr id="7" name="Cont1">
            <a:extLst>
              <a:ext uri="{FF2B5EF4-FFF2-40B4-BE49-F238E27FC236}">
                <a16:creationId xmlns:a16="http://schemas.microsoft.com/office/drawing/2014/main" id="{2A632FB5-1BB9-E373-7865-7821FDB79269}"/>
              </a:ext>
            </a:extLst>
          </p:cNvPr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819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D97320-8A2C-9306-A157-C51A1845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Odotamme</a:t>
            </a:r>
            <a:r>
              <a:rPr lang="en-US" dirty="0"/>
              <a:t> </a:t>
            </a:r>
            <a:r>
              <a:rPr lang="en-US" dirty="0" err="1"/>
              <a:t>kotimaan</a:t>
            </a:r>
            <a:r>
              <a:rPr lang="en-US" dirty="0"/>
              <a:t> </a:t>
            </a:r>
            <a:r>
              <a:rPr lang="en-US" dirty="0" err="1"/>
              <a:t>liikevaihtomme</a:t>
            </a:r>
            <a:r>
              <a:rPr lang="en-US" dirty="0"/>
              <a:t> </a:t>
            </a:r>
            <a:r>
              <a:rPr lang="en-US" dirty="0" err="1"/>
              <a:t>vuonna</a:t>
            </a:r>
            <a:r>
              <a:rPr lang="en-US" dirty="0"/>
              <a:t> 2025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B22273B-81A5-72C7-9F52-8760DF33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graphicFrame>
        <p:nvGraphicFramePr>
          <p:cNvPr id="7" name="Cont1">
            <a:extLst>
              <a:ext uri="{FF2B5EF4-FFF2-40B4-BE49-F238E27FC236}">
                <a16:creationId xmlns:a16="http://schemas.microsoft.com/office/drawing/2014/main" id="{35BD187D-4FE5-5514-338B-2D5B4EEEAB7B}"/>
              </a:ext>
            </a:extLst>
          </p:cNvPr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992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9B0EA-B90F-7D9D-3FA7-552BC37B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Odotamme</a:t>
            </a:r>
            <a:r>
              <a:rPr lang="en-US" dirty="0"/>
              <a:t> </a:t>
            </a:r>
            <a:r>
              <a:rPr lang="en-US" dirty="0" err="1"/>
              <a:t>vientiliikevaihtomme</a:t>
            </a:r>
            <a:r>
              <a:rPr lang="en-US" dirty="0"/>
              <a:t> </a:t>
            </a:r>
            <a:r>
              <a:rPr lang="en-US" dirty="0" err="1"/>
              <a:t>vuonna</a:t>
            </a:r>
            <a:r>
              <a:rPr lang="en-US" dirty="0"/>
              <a:t> 2025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1D00248-BDFB-08BC-DADB-57D8C92C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graphicFrame>
        <p:nvGraphicFramePr>
          <p:cNvPr id="7" name="Cont1">
            <a:extLst>
              <a:ext uri="{FF2B5EF4-FFF2-40B4-BE49-F238E27FC236}">
                <a16:creationId xmlns:a16="http://schemas.microsoft.com/office/drawing/2014/main" id="{244CE1FB-D275-67DE-460B-E2FE48EB35B0}"/>
              </a:ext>
            </a:extLst>
          </p:cNvPr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312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A62B55-4861-4313-67AB-257D5369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Odotamme</a:t>
            </a:r>
            <a:r>
              <a:rPr lang="en-US" dirty="0"/>
              <a:t> </a:t>
            </a:r>
            <a:r>
              <a:rPr lang="en-US" dirty="0" err="1"/>
              <a:t>henkilöstömäärämme</a:t>
            </a:r>
            <a:r>
              <a:rPr lang="en-US" dirty="0"/>
              <a:t> </a:t>
            </a:r>
            <a:r>
              <a:rPr lang="en-US" dirty="0" err="1"/>
              <a:t>vuonna</a:t>
            </a:r>
            <a:r>
              <a:rPr lang="en-US" dirty="0"/>
              <a:t> 2025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B3D6281-10A1-857B-7921-D3CD2231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graphicFrame>
        <p:nvGraphicFramePr>
          <p:cNvPr id="7" name="Cont1">
            <a:extLst>
              <a:ext uri="{FF2B5EF4-FFF2-40B4-BE49-F238E27FC236}">
                <a16:creationId xmlns:a16="http://schemas.microsoft.com/office/drawing/2014/main" id="{26FD7FF5-5F24-009A-0781-74CA8F46DFA5}"/>
              </a:ext>
            </a:extLst>
          </p:cNvPr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605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012D2D-6DAE-112E-0310-5BDE6B62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Odotamme</a:t>
            </a:r>
            <a:r>
              <a:rPr lang="en-US" dirty="0"/>
              <a:t> </a:t>
            </a:r>
            <a:r>
              <a:rPr lang="en-US" dirty="0" err="1"/>
              <a:t>investointiemme</a:t>
            </a:r>
            <a:r>
              <a:rPr lang="en-US" dirty="0"/>
              <a:t> </a:t>
            </a:r>
            <a:r>
              <a:rPr lang="en-US" dirty="0" err="1"/>
              <a:t>vuonna</a:t>
            </a:r>
            <a:r>
              <a:rPr lang="en-US" dirty="0"/>
              <a:t> 2025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9FFF3C-9649-1E91-1793-925B6CD2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graphicFrame>
        <p:nvGraphicFramePr>
          <p:cNvPr id="7" name="Cont1">
            <a:extLst>
              <a:ext uri="{FF2B5EF4-FFF2-40B4-BE49-F238E27FC236}">
                <a16:creationId xmlns:a16="http://schemas.microsoft.com/office/drawing/2014/main" id="{253A34C3-F366-787C-B07A-4F4B44AD25A9}"/>
              </a:ext>
            </a:extLst>
          </p:cNvPr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9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D2563E-9C68-0F14-4A9B-FA82C53A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sz="3400" err="1"/>
              <a:t>Yleisodotus</a:t>
            </a:r>
            <a:r>
              <a:rPr lang="en-US" sz="3400"/>
              <a:t> </a:t>
            </a:r>
            <a:r>
              <a:rPr lang="en-US" sz="3400" err="1"/>
              <a:t>yrityksemme</a:t>
            </a:r>
            <a:r>
              <a:rPr lang="en-US" sz="3400"/>
              <a:t> </a:t>
            </a:r>
            <a:r>
              <a:rPr lang="en-US" sz="3400" err="1"/>
              <a:t>toimintaympäristön</a:t>
            </a:r>
            <a:r>
              <a:rPr lang="en-US" sz="3400"/>
              <a:t> </a:t>
            </a:r>
            <a:r>
              <a:rPr lang="en-US" sz="3400" err="1"/>
              <a:t>kehityksestä</a:t>
            </a:r>
            <a:r>
              <a:rPr lang="en-US" sz="3400"/>
              <a:t> </a:t>
            </a:r>
            <a:r>
              <a:rPr lang="en-US" sz="3400" err="1"/>
              <a:t>vuonna</a:t>
            </a:r>
            <a:r>
              <a:rPr lang="en-US" sz="3400"/>
              <a:t> 2025</a:t>
            </a:r>
            <a:endParaRPr lang="fi-FI" sz="34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6ADDA80-4D08-A6D8-7471-6DE51A19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graphicFrame>
        <p:nvGraphicFramePr>
          <p:cNvPr id="7" name="Cont1">
            <a:extLst>
              <a:ext uri="{FF2B5EF4-FFF2-40B4-BE49-F238E27FC236}">
                <a16:creationId xmlns:a16="http://schemas.microsoft.com/office/drawing/2014/main" id="{C0C28A8A-EE76-48E2-E8E6-43D7BBCD0204}"/>
              </a:ext>
            </a:extLst>
          </p:cNvPr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167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3C6969-BB51-2148-E5AE-5520CAB2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sz="2800" dirty="0" err="1"/>
              <a:t>Odotamme</a:t>
            </a:r>
            <a:r>
              <a:rPr lang="en-US" sz="2800" dirty="0"/>
              <a:t>, </a:t>
            </a:r>
            <a:r>
              <a:rPr lang="en-US" sz="2800" dirty="0" err="1"/>
              <a:t>että</a:t>
            </a:r>
            <a:r>
              <a:rPr lang="en-US" sz="2800" dirty="0"/>
              <a:t> </a:t>
            </a:r>
            <a:r>
              <a:rPr lang="en-US" sz="2800" dirty="0" err="1"/>
              <a:t>yrityksemme</a:t>
            </a:r>
            <a:r>
              <a:rPr lang="en-US" sz="2800" dirty="0"/>
              <a:t> </a:t>
            </a:r>
            <a:r>
              <a:rPr lang="en-US" sz="2800" dirty="0" err="1"/>
              <a:t>toiminnan</a:t>
            </a:r>
            <a:r>
              <a:rPr lang="en-US" sz="2800" dirty="0"/>
              <a:t> </a:t>
            </a:r>
            <a:r>
              <a:rPr lang="en-US" sz="2800" dirty="0" err="1"/>
              <a:t>suurimmat</a:t>
            </a:r>
            <a:r>
              <a:rPr lang="en-US" sz="2800" dirty="0"/>
              <a:t> </a:t>
            </a:r>
            <a:r>
              <a:rPr lang="en-US" sz="2800" dirty="0" err="1"/>
              <a:t>haasteet</a:t>
            </a:r>
            <a:r>
              <a:rPr lang="en-US" sz="2800" dirty="0"/>
              <a:t> </a:t>
            </a:r>
            <a:r>
              <a:rPr lang="en-US" sz="2800" dirty="0" err="1"/>
              <a:t>vuonna</a:t>
            </a:r>
            <a:r>
              <a:rPr lang="en-US" sz="2800" dirty="0"/>
              <a:t> 2025 </a:t>
            </a:r>
            <a:r>
              <a:rPr lang="en-US" sz="2800" dirty="0" err="1"/>
              <a:t>tulevat</a:t>
            </a:r>
            <a:r>
              <a:rPr lang="en-US" sz="2800" dirty="0"/>
              <a:t> </a:t>
            </a:r>
            <a:r>
              <a:rPr lang="en-US" sz="2800" dirty="0" err="1"/>
              <a:t>olemaan</a:t>
            </a:r>
            <a:r>
              <a:rPr lang="en-US" sz="2800" dirty="0"/>
              <a:t> (</a:t>
            </a:r>
            <a:r>
              <a:rPr lang="en-US" sz="2800" dirty="0" err="1"/>
              <a:t>valitse</a:t>
            </a:r>
            <a:r>
              <a:rPr lang="en-US" sz="2800" dirty="0"/>
              <a:t> </a:t>
            </a:r>
            <a:r>
              <a:rPr lang="en-US" sz="2800" dirty="0" err="1"/>
              <a:t>korkeintaan</a:t>
            </a:r>
            <a:r>
              <a:rPr lang="en-US" sz="2800" dirty="0"/>
              <a:t> 3)</a:t>
            </a:r>
            <a:endParaRPr lang="fi-FI" sz="2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48A5F2-9E1D-8A99-9819-6D4EA318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graphicFrame>
        <p:nvGraphicFramePr>
          <p:cNvPr id="7" name="Cont1">
            <a:extLst>
              <a:ext uri="{FF2B5EF4-FFF2-40B4-BE49-F238E27FC236}">
                <a16:creationId xmlns:a16="http://schemas.microsoft.com/office/drawing/2014/main" id="{63ED0137-5963-8A38-4728-901DB679B0B3}"/>
              </a:ext>
            </a:extLst>
          </p:cNvPr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184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Taustakysymykset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DDFFE3-2F31-53DA-E222-3B787E0B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Minkä</a:t>
            </a:r>
            <a:r>
              <a:rPr lang="en-US" dirty="0"/>
              <a:t> </a:t>
            </a:r>
            <a:r>
              <a:rPr lang="en-US" dirty="0" err="1"/>
              <a:t>kauppakamarin</a:t>
            </a:r>
            <a:r>
              <a:rPr lang="en-US" dirty="0"/>
              <a:t> </a:t>
            </a:r>
            <a:r>
              <a:rPr lang="en-US" dirty="0" err="1"/>
              <a:t>jäsen</a:t>
            </a:r>
            <a:r>
              <a:rPr lang="en-US" dirty="0"/>
              <a:t> </a:t>
            </a:r>
            <a:r>
              <a:rPr lang="en-US" dirty="0" err="1"/>
              <a:t>yrityksenne</a:t>
            </a:r>
            <a:r>
              <a:rPr lang="en-US" dirty="0"/>
              <a:t> on?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031CF5B-ECEF-0F77-8221-8054FE69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12A154A-70CD-48D1-9890-F2F0E90A8EE8}"/>
              </a:ext>
            </a:extLst>
          </p:cNvPr>
          <p:cNvSpPr txBox="1"/>
          <p:nvPr/>
        </p:nvSpPr>
        <p:spPr>
          <a:xfrm>
            <a:off x="3047639" y="3247584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i-FI" dirty="0"/>
          </a:p>
        </p:txBody>
      </p:sp>
      <p:graphicFrame>
        <p:nvGraphicFramePr>
          <p:cNvPr id="9" name="Cont1">
            <a:extLst>
              <a:ext uri="{FF2B5EF4-FFF2-40B4-BE49-F238E27FC236}">
                <a16:creationId xmlns:a16="http://schemas.microsoft.com/office/drawing/2014/main" id="{2AD24DA2-9335-6F0E-9B67-4C661E353CDB}"/>
              </a:ext>
            </a:extLst>
          </p:cNvPr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732607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c900ee-4407-47ec-8d07-5c6835b0d808">
      <Terms xmlns="http://schemas.microsoft.com/office/infopath/2007/PartnerControls"/>
    </lcf76f155ced4ddcb4097134ff3c332f>
    <TaxCatchAll xmlns="17e892d1-d202-4cf4-9210-22d4ce3b54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51F6173DF1CA740AB4BE5C12B4B66D3" ma:contentTypeVersion="18" ma:contentTypeDescription="Luo uusi asiakirja." ma:contentTypeScope="" ma:versionID="a163f2d58b0a4ecbe7596a51416b812f">
  <xsd:schema xmlns:xsd="http://www.w3.org/2001/XMLSchema" xmlns:xs="http://www.w3.org/2001/XMLSchema" xmlns:p="http://schemas.microsoft.com/office/2006/metadata/properties" xmlns:ns2="29c900ee-4407-47ec-8d07-5c6835b0d808" xmlns:ns3="17e892d1-d202-4cf4-9210-22d4ce3b54e5" targetNamespace="http://schemas.microsoft.com/office/2006/metadata/properties" ma:root="true" ma:fieldsID="036fc73467c741cc577598d18383ad50" ns2:_="" ns3:_="">
    <xsd:import namespace="29c900ee-4407-47ec-8d07-5c6835b0d808"/>
    <xsd:import namespace="17e892d1-d202-4cf4-9210-22d4ce3b5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00ee-4407-47ec-8d07-5c6835b0d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3f25e0bd-434f-4748-8a06-ef2431e9f3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892d1-d202-4cf4-9210-22d4ce3b5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758e50-72ff-4119-a75f-f905375b9d84}" ma:internalName="TaxCatchAll" ma:showField="CatchAllData" ma:web="17e892d1-d202-4cf4-9210-22d4ce3b5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  <ds:schemaRef ds:uri="29c900ee-4407-47ec-8d07-5c6835b0d808"/>
    <ds:schemaRef ds:uri="17e892d1-d202-4cf4-9210-22d4ce3b54e5"/>
  </ds:schemaRefs>
</ds:datastoreItem>
</file>

<file path=customXml/itemProps2.xml><?xml version="1.0" encoding="utf-8"?>
<ds:datastoreItem xmlns:ds="http://schemas.openxmlformats.org/officeDocument/2006/customXml" ds:itemID="{6EFD324B-9F9B-49C0-913E-AED0922869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900ee-4407-47ec-8d07-5c6835b0d808"/>
    <ds:schemaRef ds:uri="17e892d1-d202-4cf4-9210-22d4ce3b5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6</TotalTime>
  <Words>80</Words>
  <Application>Microsoft Office PowerPoint</Application>
  <PresentationFormat>Laajakuva</PresentationFormat>
  <Paragraphs>31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Eurochambres- kysely Suomen tulokset</vt:lpstr>
      <vt:lpstr>Odotamme kotimaan liikevaihtomme vuonna 2025</vt:lpstr>
      <vt:lpstr>Odotamme vientiliikevaihtomme vuonna 2025</vt:lpstr>
      <vt:lpstr>Odotamme henkilöstömäärämme vuonna 2025</vt:lpstr>
      <vt:lpstr>Odotamme investointiemme vuonna 2025</vt:lpstr>
      <vt:lpstr>Yleisodotus yrityksemme toimintaympäristön kehityksestä vuonna 2025</vt:lpstr>
      <vt:lpstr>Odotamme, että yrityksemme toiminnan suurimmat haasteet vuonna 2025 tulevat olemaan (valitse korkeintaan 3)</vt:lpstr>
      <vt:lpstr>Taustakysymykset</vt:lpstr>
      <vt:lpstr>Minkä kauppakamarin jäsen yrityksenne on?</vt:lpstr>
      <vt:lpstr>Yrityksen henkilöstömäärä</vt:lpstr>
      <vt:lpstr>Yrityksen toimiala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Elina Jutila</dc:creator>
  <cp:keywords>Keskuskauppakamari</cp:keywords>
  <cp:lastModifiedBy>Pauliina Pulkkinen</cp:lastModifiedBy>
  <cp:revision>2</cp:revision>
  <dcterms:created xsi:type="dcterms:W3CDTF">2024-11-07T11:04:46Z</dcterms:created>
  <dcterms:modified xsi:type="dcterms:W3CDTF">2024-11-11T10:18:49Z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0x010100251F6173DF1CA740AB4BE5C12B4B66D3</vt:lpwstr>
  </property>
  <property fmtid="{D5CDD505-2E9C-101B-9397-08002B2CF9AE}" pid="3" name="Order">
    <vt:r8>13737600</vt:r8>
  </property>
  <property fmtid="{D5CDD505-2E9C-101B-9397-08002B2CF9AE}" pid="4" name="MediaServiceImageTags">
    <vt:lpwstr/>
  </property>
</Properties>
</file>