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4"/>
    <p:sldMasterId id="2147483756" r:id="rId5"/>
    <p:sldMasterId id="2147483775" r:id="rId6"/>
    <p:sldMasterId id="2147483795" r:id="rId7"/>
    <p:sldMasterId id="2147483814" r:id="rId8"/>
  </p:sldMasterIdLst>
  <p:notesMasterIdLst>
    <p:notesMasterId r:id="rId19"/>
  </p:notesMasterIdLst>
  <p:handoutMasterIdLst>
    <p:handoutMasterId r:id="rId20"/>
  </p:handoutMasterIdLst>
  <p:sldIdLst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Näettekö Yhdysvaltain vallanvaihdoksella olevan vaikutusta yrityksenne toimintaan?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5FB-4241-9694-2AA0B764819E}"/>
              </c:ext>
            </c:extLst>
          </c:dPt>
          <c:dPt>
            <c:idx val="1"/>
            <c:invertIfNegative val="0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5FB-4241-9694-2AA0B764819E}"/>
              </c:ext>
            </c:extLst>
          </c:dPt>
          <c:dPt>
            <c:idx val="2"/>
            <c:invertIfNegative val="0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5FB-4241-9694-2AA0B764819E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Kyllä</c:v>
                </c:pt>
                <c:pt idx="1">
                  <c:v>Ei</c:v>
                </c:pt>
                <c:pt idx="2">
                  <c:v>En osaa sanoa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0.43119266055045874</c:v>
                </c:pt>
                <c:pt idx="1">
                  <c:v>0.16513761467889909</c:v>
                </c:pt>
                <c:pt idx="2">
                  <c:v>0.40366972477064222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5FB-4241-9694-2AA0B76481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800" b="0"/>
                  <a:t>Prosentti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 smtId="4294967295"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Millainen Yhdysvaltain merkitys on toimialallenne?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FE4-473C-A901-DB132C6E5BE0}"/>
              </c:ext>
            </c:extLst>
          </c:dPt>
          <c:dPt>
            <c:idx val="1"/>
            <c:invertIfNegative val="0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FE4-473C-A901-DB132C6E5BE0}"/>
              </c:ext>
            </c:extLst>
          </c:dPt>
          <c:dPt>
            <c:idx val="2"/>
            <c:invertIfNegative val="0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FE4-473C-A901-DB132C6E5BE0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Kasvava</c:v>
                </c:pt>
                <c:pt idx="1">
                  <c:v>Ennallaan</c:v>
                </c:pt>
                <c:pt idx="2">
                  <c:v>Hiipuva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0.44859813084112149</c:v>
                </c:pt>
                <c:pt idx="1">
                  <c:v>0.52336448598130836</c:v>
                </c:pt>
                <c:pt idx="2">
                  <c:v>2.8037383177570093E-2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FE4-473C-A901-DB132C6E5B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800" b="0"/>
                  <a:t>Prosentti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 smtId="4294967295"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Jos presidentti Donald Trumpin hallinto asettaa korkeita tuontitulleja, harkitsetteko liiketoimintanne käynnistämistä tai laajentamista Yhdysvaltoihin?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B25-4999-8794-3B6ADAC2F40D}"/>
              </c:ext>
            </c:extLst>
          </c:dPt>
          <c:dPt>
            <c:idx val="1"/>
            <c:invertIfNegative val="0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B25-4999-8794-3B6ADAC2F40D}"/>
              </c:ext>
            </c:extLst>
          </c:dPt>
          <c:dPt>
            <c:idx val="2"/>
            <c:invertIfNegative val="0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B25-4999-8794-3B6ADAC2F40D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Kyllä</c:v>
                </c:pt>
                <c:pt idx="1">
                  <c:v>Ei</c:v>
                </c:pt>
                <c:pt idx="2">
                  <c:v>En osaa sanoa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0.18518518518518517</c:v>
                </c:pt>
                <c:pt idx="1">
                  <c:v>0.37962962962962965</c:v>
                </c:pt>
                <c:pt idx="2">
                  <c:v>0.43518518518518517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B25-4999-8794-3B6ADAC2F4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800" b="0"/>
                  <a:t>Prosentti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 smtId="4294967295"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Toimiala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D6A-4DE9-8B40-5109A508160D}"/>
              </c:ext>
            </c:extLst>
          </c:dPt>
          <c:dPt>
            <c:idx val="1"/>
            <c:invertIfNegative val="0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D6A-4DE9-8B40-5109A508160D}"/>
              </c:ext>
            </c:extLst>
          </c:dPt>
          <c:dPt>
            <c:idx val="2"/>
            <c:invertIfNegative val="0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D6A-4DE9-8B40-5109A508160D}"/>
              </c:ext>
            </c:extLst>
          </c:dPt>
          <c:dPt>
            <c:idx val="3"/>
            <c:invertIfNegative val="0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D6A-4DE9-8B40-5109A508160D}"/>
              </c:ext>
            </c:extLst>
          </c:dPt>
          <c:dPt>
            <c:idx val="4"/>
            <c:invertIfNegative val="0"/>
            <c:bubble3D val="0"/>
            <c:spPr>
              <a:solidFill>
                <a:schemeClr val="dk1">
                  <a:tint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D6A-4DE9-8B40-5109A508160D}"/>
              </c:ext>
            </c:extLst>
          </c:dPt>
          <c:dPt>
            <c:idx val="5"/>
            <c:invertIfNegative val="0"/>
            <c:bubble3D val="0"/>
            <c:spPr>
              <a:solidFill>
                <a:schemeClr val="dk1">
                  <a:tint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D6A-4DE9-8B40-5109A508160D}"/>
              </c:ext>
            </c:extLst>
          </c:dPt>
          <c:dPt>
            <c:idx val="6"/>
            <c:invertIfNegative val="0"/>
            <c:bubble3D val="0"/>
            <c:spPr>
              <a:solidFill>
                <a:schemeClr val="dk1">
                  <a:tint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D6A-4DE9-8B40-5109A508160D}"/>
              </c:ext>
            </c:extLst>
          </c:dPt>
          <c:dPt>
            <c:idx val="7"/>
            <c:invertIfNegative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1D6A-4DE9-8B40-5109A508160D}"/>
              </c:ext>
            </c:extLst>
          </c:dPt>
          <c:dPt>
            <c:idx val="8"/>
            <c:invertIfNegative val="0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1D6A-4DE9-8B40-5109A508160D}"/>
              </c:ext>
            </c:extLst>
          </c:dPt>
          <c:dPt>
            <c:idx val="9"/>
            <c:invertIfNegative val="0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1D6A-4DE9-8B40-5109A508160D}"/>
              </c:ext>
            </c:extLst>
          </c:dPt>
          <c:dPt>
            <c:idx val="10"/>
            <c:invertIfNegative val="0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1D6A-4DE9-8B40-5109A508160D}"/>
              </c:ext>
            </c:extLst>
          </c:dPt>
          <c:dPt>
            <c:idx val="11"/>
            <c:invertIfNegative val="0"/>
            <c:bubble3D val="0"/>
            <c:spPr>
              <a:solidFill>
                <a:schemeClr val="dk1">
                  <a:tint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1D6A-4DE9-8B40-5109A508160D}"/>
              </c:ext>
            </c:extLst>
          </c:dPt>
          <c:dPt>
            <c:idx val="12"/>
            <c:invertIfNegative val="0"/>
            <c:bubble3D val="0"/>
            <c:spPr>
              <a:solidFill>
                <a:schemeClr val="dk1">
                  <a:tint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1D6A-4DE9-8B40-5109A508160D}"/>
              </c:ext>
            </c:extLst>
          </c:dPt>
          <c:dPt>
            <c:idx val="13"/>
            <c:invertIfNegative val="0"/>
            <c:bubble3D val="0"/>
            <c:spPr>
              <a:solidFill>
                <a:schemeClr val="dk1">
                  <a:tint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1D6A-4DE9-8B40-5109A508160D}"/>
              </c:ext>
            </c:extLst>
          </c:dPt>
          <c:dPt>
            <c:idx val="14"/>
            <c:invertIfNegative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1D6A-4DE9-8B40-5109A508160D}"/>
              </c:ext>
            </c:extLst>
          </c:dPt>
          <c:dPt>
            <c:idx val="15"/>
            <c:invertIfNegative val="0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1D6A-4DE9-8B40-5109A508160D}"/>
              </c:ext>
            </c:extLst>
          </c:dPt>
          <c:dPt>
            <c:idx val="16"/>
            <c:invertIfNegative val="0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1D6A-4DE9-8B40-5109A508160D}"/>
              </c:ext>
            </c:extLst>
          </c:dPt>
          <c:dPt>
            <c:idx val="17"/>
            <c:invertIfNegative val="0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1D6A-4DE9-8B40-5109A508160D}"/>
              </c:ext>
            </c:extLst>
          </c:dPt>
          <c:dPt>
            <c:idx val="18"/>
            <c:invertIfNegative val="0"/>
            <c:bubble3D val="0"/>
            <c:spPr>
              <a:solidFill>
                <a:schemeClr val="dk1">
                  <a:tint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1D6A-4DE9-8B40-5109A508160D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Sheet1!$A$2:$A$20</c:f>
              <c:strCache>
                <c:ptCount val="19"/>
                <c:pt idx="0">
                  <c:v>Metallit ja metallituotteet</c:v>
                </c:pt>
                <c:pt idx="1">
                  <c:v>Puu ja paperituotteet</c:v>
                </c:pt>
                <c:pt idx="2">
                  <c:v>Öljy ja öljytuotteet</c:v>
                </c:pt>
                <c:pt idx="3">
                  <c:v>Kemialliset aineet ja tuotteet</c:v>
                </c:pt>
                <c:pt idx="4">
                  <c:v>Teollisuuden koneet</c:v>
                </c:pt>
                <c:pt idx="5">
                  <c:v>Sähkö- ja elektroniikkateollisuuden koneet ja laitteet</c:v>
                </c:pt>
                <c:pt idx="6">
                  <c:v>Kuljetusvälineet</c:v>
                </c:pt>
                <c:pt idx="7">
                  <c:v>Puolustusteollisuus</c:v>
                </c:pt>
                <c:pt idx="8">
                  <c:v>Elintarvikkeet</c:v>
                </c:pt>
                <c:pt idx="9">
                  <c:v>Rakentaminen</c:v>
                </c:pt>
                <c:pt idx="10">
                  <c:v>Muut tavarat</c:v>
                </c:pt>
                <c:pt idx="11">
                  <c:v>Tieto- ja viestintäteknologia</c:v>
                </c:pt>
                <c:pt idx="12">
                  <c:v>Matkailu</c:v>
                </c:pt>
                <c:pt idx="13">
                  <c:v>Kuljetus</c:v>
                </c:pt>
                <c:pt idx="14">
                  <c:v>Tekniset palvelut</c:v>
                </c:pt>
                <c:pt idx="15">
                  <c:v>Rakentaminen</c:v>
                </c:pt>
                <c:pt idx="16">
                  <c:v>Konsultointi</c:v>
                </c:pt>
                <c:pt idx="17">
                  <c:v>Muut palvelut</c:v>
                </c:pt>
                <c:pt idx="18">
                  <c:v>Joku muu</c:v>
                </c:pt>
              </c:strCache>
            </c:strRef>
          </c:cat>
          <c:val>
            <c:numRef>
              <c:f>Sheet1!$B$2:$B$20</c:f>
              <c:numCache>
                <c:formatCode>0.0%</c:formatCode>
                <c:ptCount val="19"/>
                <c:pt idx="0">
                  <c:v>0.23148148148148148</c:v>
                </c:pt>
                <c:pt idx="1">
                  <c:v>0.1388888888888889</c:v>
                </c:pt>
                <c:pt idx="2">
                  <c:v>0</c:v>
                </c:pt>
                <c:pt idx="3">
                  <c:v>3.7037037037037035E-2</c:v>
                </c:pt>
                <c:pt idx="4">
                  <c:v>0.12962962962962962</c:v>
                </c:pt>
                <c:pt idx="5">
                  <c:v>8.3333333333333329E-2</c:v>
                </c:pt>
                <c:pt idx="6">
                  <c:v>3.7037037037037035E-2</c:v>
                </c:pt>
                <c:pt idx="7">
                  <c:v>1.8518518518518517E-2</c:v>
                </c:pt>
                <c:pt idx="8">
                  <c:v>4.6296296296296294E-2</c:v>
                </c:pt>
                <c:pt idx="9">
                  <c:v>1.8518518518518517E-2</c:v>
                </c:pt>
                <c:pt idx="10">
                  <c:v>7.407407407407407E-2</c:v>
                </c:pt>
                <c:pt idx="11">
                  <c:v>3.7037037037037035E-2</c:v>
                </c:pt>
                <c:pt idx="12">
                  <c:v>1.8518518518518517E-2</c:v>
                </c:pt>
                <c:pt idx="13">
                  <c:v>0</c:v>
                </c:pt>
                <c:pt idx="14">
                  <c:v>1.8518518518518517E-2</c:v>
                </c:pt>
                <c:pt idx="15">
                  <c:v>9.2592592592592587E-3</c:v>
                </c:pt>
                <c:pt idx="16">
                  <c:v>4.6296296296296294E-2</c:v>
                </c:pt>
                <c:pt idx="17">
                  <c:v>9.2592592592592587E-3</c:v>
                </c:pt>
                <c:pt idx="18">
                  <c:v>4.6296296296296294E-2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1D6A-4DE9-8B40-5109A50816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800" b="0"/>
                  <a:t>Prosentti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 smtId="4294967295"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Vuosiliikevaihto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B3F-44F6-A364-1BD96879D615}"/>
              </c:ext>
            </c:extLst>
          </c:dPt>
          <c:dPt>
            <c:idx val="1"/>
            <c:invertIfNegative val="0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B3F-44F6-A364-1BD96879D615}"/>
              </c:ext>
            </c:extLst>
          </c:dPt>
          <c:dPt>
            <c:idx val="2"/>
            <c:invertIfNegative val="0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B3F-44F6-A364-1BD96879D615}"/>
              </c:ext>
            </c:extLst>
          </c:dPt>
          <c:dPt>
            <c:idx val="3"/>
            <c:invertIfNegative val="0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B3F-44F6-A364-1BD96879D615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Alle 2 miljoonaa euroa</c:v>
                </c:pt>
                <c:pt idx="1">
                  <c:v>2-10 miljoonaa euroa</c:v>
                </c:pt>
                <c:pt idx="2">
                  <c:v>11-49 miljoonaa euroa</c:v>
                </c:pt>
                <c:pt idx="3">
                  <c:v>50 miljoonaa euroa tai enemmän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6.4814814814814811E-2</c:v>
                </c:pt>
                <c:pt idx="1">
                  <c:v>0.19444444444444445</c:v>
                </c:pt>
                <c:pt idx="2">
                  <c:v>0.41666666666666669</c:v>
                </c:pt>
                <c:pt idx="3">
                  <c:v>0.32407407407407407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B3F-44F6-A364-1BD96879D6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800" b="0"/>
                  <a:t>Prosentti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 smtId="4294967295"/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Henkilöstömäärä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E31-4637-9B5C-41428D985F1B}"/>
              </c:ext>
            </c:extLst>
          </c:dPt>
          <c:dPt>
            <c:idx val="1"/>
            <c:invertIfNegative val="0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E31-4637-9B5C-41428D985F1B}"/>
              </c:ext>
            </c:extLst>
          </c:dPt>
          <c:dPt>
            <c:idx val="2"/>
            <c:invertIfNegative val="0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E31-4637-9B5C-41428D985F1B}"/>
              </c:ext>
            </c:extLst>
          </c:dPt>
          <c:dPt>
            <c:idx val="3"/>
            <c:invertIfNegative val="0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E31-4637-9B5C-41428D985F1B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Alle 10</c:v>
                </c:pt>
                <c:pt idx="1">
                  <c:v>11-49</c:v>
                </c:pt>
                <c:pt idx="2">
                  <c:v>50-249</c:v>
                </c:pt>
                <c:pt idx="3">
                  <c:v>250 tai yli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6.4220183486238536E-2</c:v>
                </c:pt>
                <c:pt idx="1">
                  <c:v>0.27522935779816515</c:v>
                </c:pt>
                <c:pt idx="2">
                  <c:v>0.39449541284403672</c:v>
                </c:pt>
                <c:pt idx="3">
                  <c:v>0.26605504587155965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E31-4637-9B5C-41428D985F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800" b="0"/>
                  <a:t>Prosentti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 smtId="4294967295"/>
      </a:pPr>
      <a:endParaRPr lang="fi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Päämarkkina-alueet (valitse tärkeimmät kohdemarkkinat)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6DB-4BEB-8E40-7FBA0EDDE9B5}"/>
              </c:ext>
            </c:extLst>
          </c:dPt>
          <c:dPt>
            <c:idx val="1"/>
            <c:invertIfNegative val="0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6DB-4BEB-8E40-7FBA0EDDE9B5}"/>
              </c:ext>
            </c:extLst>
          </c:dPt>
          <c:dPt>
            <c:idx val="2"/>
            <c:invertIfNegative val="0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6DB-4BEB-8E40-7FBA0EDDE9B5}"/>
              </c:ext>
            </c:extLst>
          </c:dPt>
          <c:dPt>
            <c:idx val="3"/>
            <c:invertIfNegative val="0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6DB-4BEB-8E40-7FBA0EDDE9B5}"/>
              </c:ext>
            </c:extLst>
          </c:dPt>
          <c:dPt>
            <c:idx val="4"/>
            <c:invertIfNegative val="0"/>
            <c:bubble3D val="0"/>
            <c:spPr>
              <a:solidFill>
                <a:schemeClr val="dk1">
                  <a:tint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6DB-4BEB-8E40-7FBA0EDDE9B5}"/>
              </c:ext>
            </c:extLst>
          </c:dPt>
          <c:dPt>
            <c:idx val="5"/>
            <c:invertIfNegative val="0"/>
            <c:bubble3D val="0"/>
            <c:spPr>
              <a:solidFill>
                <a:schemeClr val="dk1">
                  <a:tint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6DB-4BEB-8E40-7FBA0EDDE9B5}"/>
              </c:ext>
            </c:extLst>
          </c:dPt>
          <c:dPt>
            <c:idx val="6"/>
            <c:invertIfNegative val="0"/>
            <c:bubble3D val="0"/>
            <c:spPr>
              <a:solidFill>
                <a:schemeClr val="dk1">
                  <a:tint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D6DB-4BEB-8E40-7FBA0EDDE9B5}"/>
              </c:ext>
            </c:extLst>
          </c:dPt>
          <c:dPt>
            <c:idx val="7"/>
            <c:invertIfNegative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D6DB-4BEB-8E40-7FBA0EDDE9B5}"/>
              </c:ext>
            </c:extLst>
          </c:dPt>
          <c:dPt>
            <c:idx val="8"/>
            <c:invertIfNegative val="0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D6DB-4BEB-8E40-7FBA0EDDE9B5}"/>
              </c:ext>
            </c:extLst>
          </c:dPt>
          <c:dPt>
            <c:idx val="9"/>
            <c:invertIfNegative val="0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D6DB-4BEB-8E40-7FBA0EDDE9B5}"/>
              </c:ext>
            </c:extLst>
          </c:dPt>
          <c:dPt>
            <c:idx val="10"/>
            <c:invertIfNegative val="0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D6DB-4BEB-8E40-7FBA0EDDE9B5}"/>
              </c:ext>
            </c:extLst>
          </c:dPt>
          <c:dPt>
            <c:idx val="11"/>
            <c:invertIfNegative val="0"/>
            <c:bubble3D val="0"/>
            <c:spPr>
              <a:solidFill>
                <a:schemeClr val="dk1">
                  <a:tint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D6DB-4BEB-8E40-7FBA0EDDE9B5}"/>
              </c:ext>
            </c:extLst>
          </c:dPt>
          <c:dPt>
            <c:idx val="12"/>
            <c:invertIfNegative val="0"/>
            <c:bubble3D val="0"/>
            <c:spPr>
              <a:solidFill>
                <a:schemeClr val="dk1">
                  <a:tint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D6DB-4BEB-8E40-7FBA0EDDE9B5}"/>
              </c:ext>
            </c:extLst>
          </c:dPt>
          <c:dPt>
            <c:idx val="13"/>
            <c:invertIfNegative val="0"/>
            <c:bubble3D val="0"/>
            <c:spPr>
              <a:solidFill>
                <a:schemeClr val="dk1">
                  <a:tint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D6DB-4BEB-8E40-7FBA0EDDE9B5}"/>
              </c:ext>
            </c:extLst>
          </c:dPt>
          <c:dPt>
            <c:idx val="14"/>
            <c:invertIfNegative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D6DB-4BEB-8E40-7FBA0EDDE9B5}"/>
              </c:ext>
            </c:extLst>
          </c:dPt>
          <c:dPt>
            <c:idx val="15"/>
            <c:invertIfNegative val="0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D6DB-4BEB-8E40-7FBA0EDDE9B5}"/>
              </c:ext>
            </c:extLst>
          </c:dPt>
          <c:dPt>
            <c:idx val="16"/>
            <c:invertIfNegative val="0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D6DB-4BEB-8E40-7FBA0EDDE9B5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Sheet1!$A$2:$A$18</c:f>
              <c:strCache>
                <c:ptCount val="17"/>
                <c:pt idx="0">
                  <c:v>Pohjoismaat</c:v>
                </c:pt>
                <c:pt idx="1">
                  <c:v>Saksa</c:v>
                </c:pt>
                <c:pt idx="2">
                  <c:v>Iso-Britannia</c:v>
                </c:pt>
                <c:pt idx="3">
                  <c:v>Ranska</c:v>
                </c:pt>
                <c:pt idx="4">
                  <c:v>Espanja</c:v>
                </c:pt>
                <c:pt idx="5">
                  <c:v>Italia</c:v>
                </c:pt>
                <c:pt idx="6">
                  <c:v>Muu Eurooppa</c:v>
                </c:pt>
                <c:pt idx="7">
                  <c:v>Kiina</c:v>
                </c:pt>
                <c:pt idx="8">
                  <c:v>Intia</c:v>
                </c:pt>
                <c:pt idx="9">
                  <c:v>Keski-Aasia (Kazakstan, Uzbekistan, Kirgisia, Tadzikistan, Turkmenistan)</c:v>
                </c:pt>
                <c:pt idx="10">
                  <c:v>Muu Aasia</c:v>
                </c:pt>
                <c:pt idx="11">
                  <c:v>Pohjois-Amerikka</c:v>
                </c:pt>
                <c:pt idx="12">
                  <c:v>Latinalainen Amerikka</c:v>
                </c:pt>
                <c:pt idx="13">
                  <c:v>Afrikka</c:v>
                </c:pt>
                <c:pt idx="14">
                  <c:v>Australia</c:v>
                </c:pt>
                <c:pt idx="15">
                  <c:v>Arabimaat ja Lähi-Itä</c:v>
                </c:pt>
                <c:pt idx="16">
                  <c:v>Venäjä</c:v>
                </c:pt>
              </c:strCache>
            </c:strRef>
          </c:cat>
          <c:val>
            <c:numRef>
              <c:f>Sheet1!$B$2:$B$18</c:f>
              <c:numCache>
                <c:formatCode>0.0%</c:formatCode>
                <c:ptCount val="17"/>
                <c:pt idx="0">
                  <c:v>0.7407407407407407</c:v>
                </c:pt>
                <c:pt idx="1">
                  <c:v>0.63888888888888884</c:v>
                </c:pt>
                <c:pt idx="2">
                  <c:v>0.37037037037037035</c:v>
                </c:pt>
                <c:pt idx="3">
                  <c:v>0.40740740740740738</c:v>
                </c:pt>
                <c:pt idx="4">
                  <c:v>0.24074074074074073</c:v>
                </c:pt>
                <c:pt idx="5">
                  <c:v>0.26851851851851855</c:v>
                </c:pt>
                <c:pt idx="6">
                  <c:v>0.46296296296296297</c:v>
                </c:pt>
                <c:pt idx="7">
                  <c:v>0.22222222222222221</c:v>
                </c:pt>
                <c:pt idx="8">
                  <c:v>0.14814814814814814</c:v>
                </c:pt>
                <c:pt idx="9">
                  <c:v>4.6296296296296294E-2</c:v>
                </c:pt>
                <c:pt idx="10">
                  <c:v>0.25</c:v>
                </c:pt>
                <c:pt idx="11">
                  <c:v>0.5</c:v>
                </c:pt>
                <c:pt idx="12">
                  <c:v>0.20370370370370369</c:v>
                </c:pt>
                <c:pt idx="13">
                  <c:v>0.10185185185185185</c:v>
                </c:pt>
                <c:pt idx="14">
                  <c:v>0.1111111111111111</c:v>
                </c:pt>
                <c:pt idx="15">
                  <c:v>0.17592592592592593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D6DB-4BEB-8E40-7FBA0EDDE9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800" b="0"/>
                  <a:t>Prosentti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 smtId="4294967295"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0D13AD00-C0F7-46C4-97A0-1A15665499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D1D9ED9-B1D8-4F59-A4EE-7828DF5F91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F65F0-5CD8-41DF-89E1-22096C1AB318}" type="datetime1">
              <a:rPr lang="fi-FI" smtClean="0"/>
              <a:t>11.12.2024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BDD7E1E-C080-4A9B-A6B9-3C41B12105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0637475-3517-4217-AF00-9C56D3AD838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3EBE3-D7EB-4F27-B056-652D08283A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30576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04280-BA24-4EAD-9108-43EFDD969BC5}" type="datetime1">
              <a:rPr lang="fi-FI" smtClean="0"/>
              <a:t>11.12.2024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9D44A-A2CE-4F46-8183-3B78CFA07A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00601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1.pn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7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6.sv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51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0.png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55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55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55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sv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4.png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3.svg"/><Relationship Id="rId7" Type="http://schemas.openxmlformats.org/officeDocument/2006/relationships/image" Target="../media/image67.svg"/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6.png"/><Relationship Id="rId5" Type="http://schemas.openxmlformats.org/officeDocument/2006/relationships/image" Target="../media/image65.svg"/><Relationship Id="rId4" Type="http://schemas.openxmlformats.org/officeDocument/2006/relationships/image" Target="../media/image64.png"/><Relationship Id="rId9" Type="http://schemas.openxmlformats.org/officeDocument/2006/relationships/image" Target="../media/image10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2" Type="http://schemas.openxmlformats.org/officeDocument/2006/relationships/image" Target="../media/image7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svg"/><Relationship Id="rId7" Type="http://schemas.openxmlformats.org/officeDocument/2006/relationships/image" Target="../media/image77.svg"/><Relationship Id="rId2" Type="http://schemas.openxmlformats.org/officeDocument/2006/relationships/image" Target="../media/image7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76.png"/><Relationship Id="rId5" Type="http://schemas.openxmlformats.org/officeDocument/2006/relationships/image" Target="../media/image67.svg"/><Relationship Id="rId4" Type="http://schemas.openxmlformats.org/officeDocument/2006/relationships/image" Target="../media/image66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2" Type="http://schemas.openxmlformats.org/officeDocument/2006/relationships/image" Target="../media/image80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83.svg"/><Relationship Id="rId4" Type="http://schemas.openxmlformats.org/officeDocument/2006/relationships/image" Target="../media/image8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sv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AD32259C-5089-4DFC-AAEC-ACD866E8EC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1298713"/>
            <a:ext cx="3056893" cy="5565113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0373A784-1E92-4F2F-99D8-BC219553F0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71962" y="157045"/>
            <a:ext cx="1556595" cy="1495661"/>
          </a:xfrm>
          <a:prstGeom prst="rect">
            <a:avLst/>
          </a:prstGeom>
        </p:spPr>
      </p:pic>
      <p:sp>
        <p:nvSpPr>
          <p:cNvPr id="11" name="Päivämäärän paikkamerkki 2">
            <a:extLst>
              <a:ext uri="{FF2B5EF4-FFF2-40B4-BE49-F238E27FC236}">
                <a16:creationId xmlns:a16="http://schemas.microsoft.com/office/drawing/2014/main" id="{7378932E-2B8E-48A5-8B3B-0783120B2F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3CAC8FB-1B88-4CF1-9473-D88FB34184B1}" type="datetime1">
              <a:rPr lang="fi-FI" smtClean="0"/>
              <a:t>11.12.2024</a:t>
            </a:fld>
            <a:endParaRPr lang="fi-FI"/>
          </a:p>
        </p:txBody>
      </p:sp>
      <p:sp>
        <p:nvSpPr>
          <p:cNvPr id="12" name="Alatunnisteen paikkamerkki 3">
            <a:extLst>
              <a:ext uri="{FF2B5EF4-FFF2-40B4-BE49-F238E27FC236}">
                <a16:creationId xmlns:a16="http://schemas.microsoft.com/office/drawing/2014/main" id="{0539E262-07A6-48E6-86FE-942DFCA12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4" name="Dian numeron paikkamerkki 4">
            <a:extLst>
              <a:ext uri="{FF2B5EF4-FFF2-40B4-BE49-F238E27FC236}">
                <a16:creationId xmlns:a16="http://schemas.microsoft.com/office/drawing/2014/main" id="{8F88A8F5-53C4-40B4-A8EF-BFCB0D1D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23" name="Otsikko 1">
            <a:extLst>
              <a:ext uri="{FF2B5EF4-FFF2-40B4-BE49-F238E27FC236}">
                <a16:creationId xmlns:a16="http://schemas.microsoft.com/office/drawing/2014/main" id="{11396BA1-0447-4882-B00F-5D1591B1DD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4726" y="4321004"/>
            <a:ext cx="4543425" cy="120373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0CEBB99B-427F-48D3-9060-C67FF53FB83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55692" y="2725312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655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C738554-EACB-4859-9AF0-1161C60469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60681525-44B3-407E-9179-862CB4BCB3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5E80CEDA-92BD-4162-80F3-B777FA7CDBF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6D519C1-DBA2-4853-BB94-BAA5D8D6F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AF95B21-D280-4C07-A42D-4582F99C4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2C84588-F671-4ED1-A1BD-0CF6A43104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FD6AE44-14B0-449E-9641-29982AF2C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5072-DBF7-4385-B064-1E5BA6081DC4}" type="datetime1">
              <a:rPr lang="fi-FI" smtClean="0"/>
              <a:t>11.12.2024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36561D0-A4BD-4B87-9245-0D3AE1797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71E1C21-E92C-4225-9F43-D8C574973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0849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A7EFFDB-A4A4-4A0B-BA9F-296CB1A0A1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BA301CA-F3BE-489F-A1FE-BC10079BA9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E4E6D1C5-2DDC-41A6-8246-84126183D5C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9DA1A47-518C-4015-B7F7-7DA7EA40D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C86E39C6-FDF9-4704-BFED-6416920FF6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C82EC43-E3A7-4FD2-A7E6-A6A3BC9A8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5B3C74C-28EA-4FE5-912B-886D4AC9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E8C19-1203-4872-8C47-C963B5EFD86D}" type="datetime1">
              <a:rPr lang="fi-FI" smtClean="0"/>
              <a:t>11.12.2024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1F300E9-3ABC-4DFC-B507-6A5514D70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DBC89C4-BF92-48E0-8CA8-71526C3C0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9984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AD32259C-5089-4DFC-AAEC-ACD866E8EC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1298713"/>
            <a:ext cx="3056893" cy="5565113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0373A784-1E92-4F2F-99D8-BC219553F0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71962" y="157045"/>
            <a:ext cx="1556595" cy="1495661"/>
          </a:xfrm>
          <a:prstGeom prst="rect">
            <a:avLst/>
          </a:prstGeom>
        </p:spPr>
      </p:pic>
      <p:sp>
        <p:nvSpPr>
          <p:cNvPr id="11" name="Päivämäärän paikkamerkki 2">
            <a:extLst>
              <a:ext uri="{FF2B5EF4-FFF2-40B4-BE49-F238E27FC236}">
                <a16:creationId xmlns:a16="http://schemas.microsoft.com/office/drawing/2014/main" id="{7378932E-2B8E-48A5-8B3B-0783120B2F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3CAC8FB-1B88-4CF1-9473-D88FB34184B1}" type="datetime1">
              <a:rPr lang="fi-FI" smtClean="0"/>
              <a:t>11.12.2024</a:t>
            </a:fld>
            <a:endParaRPr lang="fi-FI"/>
          </a:p>
        </p:txBody>
      </p:sp>
      <p:sp>
        <p:nvSpPr>
          <p:cNvPr id="12" name="Alatunnisteen paikkamerkki 3">
            <a:extLst>
              <a:ext uri="{FF2B5EF4-FFF2-40B4-BE49-F238E27FC236}">
                <a16:creationId xmlns:a16="http://schemas.microsoft.com/office/drawing/2014/main" id="{0539E262-07A6-48E6-86FE-942DFCA12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4" name="Dian numeron paikkamerkki 4">
            <a:extLst>
              <a:ext uri="{FF2B5EF4-FFF2-40B4-BE49-F238E27FC236}">
                <a16:creationId xmlns:a16="http://schemas.microsoft.com/office/drawing/2014/main" id="{8F88A8F5-53C4-40B4-A8EF-BFCB0D1D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23" name="Otsikko 1">
            <a:extLst>
              <a:ext uri="{FF2B5EF4-FFF2-40B4-BE49-F238E27FC236}">
                <a16:creationId xmlns:a16="http://schemas.microsoft.com/office/drawing/2014/main" id="{11396BA1-0447-4882-B00F-5D1591B1DD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4726" y="4321004"/>
            <a:ext cx="4543425" cy="120373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0CEBB99B-427F-48D3-9060-C67FF53FB83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55692" y="2725312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655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02B87ECA-4C1C-43B8-95DC-31D54347D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1791" y="0"/>
            <a:ext cx="6860209" cy="6860209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34E3AEA7-AD9C-45DB-AA69-6B27570416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0" y="4770119"/>
            <a:ext cx="5393693" cy="2087881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3383DC0D-EA75-4640-9145-D945491E56E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32100" y="6477552"/>
            <a:ext cx="1601052" cy="380448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9C2DC9C2-3B15-4D8D-A81A-EEF51E52AC0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007" y="-8834"/>
            <a:ext cx="8878711" cy="3352800"/>
          </a:xfrm>
          <a:prstGeom prst="rect">
            <a:avLst/>
          </a:prstGeom>
        </p:spPr>
      </p:pic>
      <p:sp>
        <p:nvSpPr>
          <p:cNvPr id="15" name="Päivämäärän paikkamerkki 2">
            <a:extLst>
              <a:ext uri="{FF2B5EF4-FFF2-40B4-BE49-F238E27FC236}">
                <a16:creationId xmlns:a16="http://schemas.microsoft.com/office/drawing/2014/main" id="{CABFEE31-1B3D-46EE-88B4-9306A06B46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8B9D0D5-C6C8-492F-BC31-672FE6BA9AB8}" type="datetime1">
              <a:rPr lang="fi-FI" smtClean="0"/>
              <a:t>11.12.2024</a:t>
            </a:fld>
            <a:endParaRPr lang="fi-FI"/>
          </a:p>
        </p:txBody>
      </p:sp>
      <p:sp>
        <p:nvSpPr>
          <p:cNvPr id="19" name="Alatunnisteen paikkamerkki 3">
            <a:extLst>
              <a:ext uri="{FF2B5EF4-FFF2-40B4-BE49-F238E27FC236}">
                <a16:creationId xmlns:a16="http://schemas.microsoft.com/office/drawing/2014/main" id="{270ADD0D-885C-452E-BE47-16145F0CA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20" name="Dian numeron paikkamerkki 4">
            <a:extLst>
              <a:ext uri="{FF2B5EF4-FFF2-40B4-BE49-F238E27FC236}">
                <a16:creationId xmlns:a16="http://schemas.microsoft.com/office/drawing/2014/main" id="{58FB19F6-3ACF-4F7F-B39F-B54E2432C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22" name="Otsikko 1">
            <a:extLst>
              <a:ext uri="{FF2B5EF4-FFF2-40B4-BE49-F238E27FC236}">
                <a16:creationId xmlns:a16="http://schemas.microsoft.com/office/drawing/2014/main" id="{0F085BB7-9BE3-4CB4-9D6C-C8D37D99F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8025" y="3171825"/>
            <a:ext cx="4543425" cy="120373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EA005019-E151-4930-8E74-5C21B1E4A85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9873" y="4045789"/>
            <a:ext cx="2258995" cy="55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12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atio ratas_esityksen alkuun tai loppu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peili&#10;&#10;Kuvaus luotu automaattisesti">
            <a:extLst>
              <a:ext uri="{FF2B5EF4-FFF2-40B4-BE49-F238E27FC236}">
                <a16:creationId xmlns:a16="http://schemas.microsoft.com/office/drawing/2014/main" id="{9721A0EE-F1BE-4508-9173-1027A57158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50" y="1281112"/>
            <a:ext cx="3857625" cy="3857625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994A2891-E156-4FC8-9438-3255557622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375" y="3162300"/>
            <a:ext cx="2943225" cy="232768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13FA966F-8AC6-4AD1-866D-D04B2EAF21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62425" y="5713576"/>
            <a:ext cx="2258995" cy="55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04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E2F5594-8E92-41BC-8867-CBBC14BD0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240A7-CF2A-416C-8D17-0C2448A71565}" type="datetime1">
              <a:rPr lang="fi-FI" smtClean="0"/>
              <a:t>11.12.2024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9B835E5-8A7B-412C-8B37-523754DC5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AE894E2-455F-417B-AE61-AFE4517F1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6338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7E3618-2530-4EE0-B6C3-C11F412FE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1E253EB-4EB0-4935-A939-99BF0B7A0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73FFCD-7566-4AC7-91A9-7D34999A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AE0FC-3734-48BF-8F55-51517EEB7F78}" type="datetime1">
              <a:rPr lang="fi-FI" smtClean="0"/>
              <a:t>11.12.2024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C3D4B1-CDC4-47B7-8A96-D3F50DB7D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FB3FA6-778B-4C7B-B37A-D18E1C7ED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52812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EBF66D2-1CFA-450D-A129-5488E7C66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DC1C2B0A-09E0-4DBB-9919-A728948EB07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692" y="6005585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433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77FA-78B1-46AD-ABEC-8E79D60C1022}" type="datetime1">
              <a:rPr lang="fi-FI" smtClean="0"/>
              <a:t>11.12.2024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4D07E865-FB74-4290-8A5B-881FF9082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4A7576CE-FE1F-4D91-9D8E-EA37988EC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E84F0BE7-67CF-4588-93A6-080714969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4061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C57B-64C9-4392-8C06-8632641B6CE4}" type="datetime1">
              <a:rPr lang="fi-FI" smtClean="0"/>
              <a:t>11.12.2024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31802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1577AF8-DD86-4024-93E2-7E1A51C738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8B27854-73B8-4FFC-8F83-62F8B7C924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10CD2C3-62B1-408D-97B3-9188FE536FC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30908ED-3482-4FBF-B121-C4420B8C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27FFB0-6391-4A75-8B78-C7629EDD4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CB2CD6C-89CB-4290-8245-E9CDBB2F9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10A0DB2-00AB-4AB4-AE88-21856CF0C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4445-413C-4C93-BA1D-97A553219225}" type="datetime1">
              <a:rPr lang="fi-FI" smtClean="0"/>
              <a:t>11.12.2024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F0851F6-DB17-418D-8ACA-61B6C8DD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75FFE64-F4AD-4C4F-A49D-18AF7B0B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092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4AB1D4E-9FD0-406C-BD3D-F36510C6D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ED7F0D-4E7C-4918-8926-FB4764BC5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93756-5B8D-4FDF-AF61-EA340FFE003D}" type="datetime1">
              <a:rPr lang="fi-FI" smtClean="0"/>
              <a:t>11.12.2024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04046189-E7D0-4EB2-9A7F-9A70486A1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47602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C3B0F693-8620-4238-9BCB-CBC0B37C7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B9796154-1B81-4CDE-8768-921EBEF853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A6CC50A6-FA20-42EB-A63B-816674AA37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3E29281-DB2F-46E3-9F61-9B264F9D3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57B119-54A3-48B7-91E1-DFD79B37D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3CAB312-19D1-4983-A280-148507C78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9583713-393A-4BD7-A8DB-EC5705D445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1172-8CDD-4EEE-960C-CC575B6CDC4D}" type="datetime1">
              <a:rPr lang="fi-FI" smtClean="0"/>
              <a:t>11.12.2024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71282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202F8-76F6-48C2-BB16-14F030E3FE35}" type="datetime1">
              <a:rPr lang="fi-FI" smtClean="0"/>
              <a:t>11.12.2024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B9E95B92-8726-4930-A255-2F27AE795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DBC2D19B-A6C1-479D-A508-DD2AF8951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557799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2130EC-EE98-4A32-9F05-6EE8D205D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5B9C96C-C317-49B9-8FE0-E96EE53523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10B69CC-1DF7-4B85-B176-A24171472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037B4-3A17-49CB-9389-10A3F23900BD}" type="datetime1">
              <a:rPr lang="fi-FI" smtClean="0"/>
              <a:t>11.12.2024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7C40EA8-0D3E-4614-9FA5-64E9B1F3E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1C417BAF-CDF8-435F-96DF-586296DB8B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C0DF97D-8C69-4125-A070-47DDE9479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08067-95A7-4DE9-A0BE-FD7614CDD73A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F788FB0F-A4B2-4211-A060-A67440C46C4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692" y="6005585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9177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4C07D-C3A4-4596-9EE1-B6192DDBDF27}" type="datetime1">
              <a:rPr lang="fi-FI" smtClean="0"/>
              <a:t>11.12.2024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F5EFCF63-35BB-48D0-A02A-E2564CFA5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F0514842-8076-4A26-811E-87A3DF769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A190E134-26FB-4D2C-9093-3643639B7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53426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D9599-F8C3-4E16-92FE-1639A2F090E8}" type="datetime1">
              <a:rPr lang="fi-FI" smtClean="0"/>
              <a:t>11.12.2024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00077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4EB7-8951-4CB4-B3D9-9DA3201A82D3}" type="datetime1">
              <a:rPr lang="fi-FI" smtClean="0"/>
              <a:t>11.12.2024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E7C4A680-09D1-4245-AAC6-6F66114EE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EF64E38F-0504-4ECC-85C8-AB59D634F6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6A299EFF-99D7-423D-9AEC-773F2B698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4470112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7408E-977B-4384-8EB3-E117B9F63EA5}" type="datetime1">
              <a:rPr lang="fi-FI" smtClean="0"/>
              <a:t>11.12.2024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9F323CED-9B21-4914-BBE0-96C93FA21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608E496D-D33A-4FFC-9050-1225B563C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06B83487-E6E0-4A5E-BDA7-16228C7E64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0585BE96-F63C-47EA-A810-5F53322456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849065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37A9-5EC6-4237-AA18-4B14814BE86E}" type="datetime1">
              <a:rPr lang="fi-FI" smtClean="0"/>
              <a:t>11.12.2024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2FF11E3C-4A01-461B-8A49-E5305079C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5EA0F42D-DF5D-47B7-A5B5-05E323BF0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2394960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sininen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37C43CD6-6840-4B2C-9FC9-8C60C4A94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7404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25496D99-066B-448D-BB23-34485EA650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2725" y="5204287"/>
            <a:ext cx="1724025" cy="1567295"/>
          </a:xfrm>
          <a:prstGeom prst="rect">
            <a:avLst/>
          </a:prstGeom>
        </p:spPr>
      </p:pic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C00C3-FA13-4D0D-89A4-FFEE62EF1437}" type="datetime1">
              <a:rPr lang="fi-FI" smtClean="0"/>
              <a:t>11.12.2024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C86966AF-C9DA-4719-9EBD-D4115365F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01659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 kuvalla sininen">
    <p:bg>
      <p:bgPr>
        <a:solidFill>
          <a:schemeClr val="accent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6784D06-670D-490B-BAA5-EFEC2CE90D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3541" y="4387980"/>
            <a:ext cx="1078459" cy="247002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6B4BE9E-097E-4FD9-9E92-F564B6C5CC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2951" y="382992"/>
            <a:ext cx="3761307" cy="3761307"/>
          </a:xfrm>
          <a:prstGeom prst="rect">
            <a:avLst/>
          </a:prstGeom>
        </p:spPr>
      </p:pic>
      <p:sp>
        <p:nvSpPr>
          <p:cNvPr id="28" name="Ellipsi 27">
            <a:extLst>
              <a:ext uri="{FF2B5EF4-FFF2-40B4-BE49-F238E27FC236}">
                <a16:creationId xmlns:a16="http://schemas.microsoft.com/office/drawing/2014/main" id="{9ED2D882-D299-42CD-B2B7-E36862595D62}"/>
              </a:ext>
            </a:extLst>
          </p:cNvPr>
          <p:cNvSpPr/>
          <p:nvPr userDrawn="1"/>
        </p:nvSpPr>
        <p:spPr>
          <a:xfrm>
            <a:off x="-552655" y="1643979"/>
            <a:ext cx="3656833" cy="3656833"/>
          </a:xfrm>
          <a:prstGeom prst="ellipse">
            <a:avLst/>
          </a:prstGeom>
          <a:blipFill>
            <a:blip r:embed="rId6"/>
            <a:stretch>
              <a:fillRect t="-25000" b="-25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52D14F5-1ABA-4EC3-9215-88DC65B9042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10126" y="1557188"/>
            <a:ext cx="1432663" cy="130242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801AD68D-BEE8-4989-AAB9-A724FF123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791" y="365251"/>
            <a:ext cx="8209306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97FDB190-2D4D-440E-8221-51BDAC3D3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7791" y="1825625"/>
            <a:ext cx="8209305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Päivämäärän paikkamerkki 2">
            <a:extLst>
              <a:ext uri="{FF2B5EF4-FFF2-40B4-BE49-F238E27FC236}">
                <a16:creationId xmlns:a16="http://schemas.microsoft.com/office/drawing/2014/main" id="{6F1C7F00-6301-4C80-8C24-0AFBF7694C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E876792-4FBB-4073-B4DA-C52E75BC536E}" type="datetime1">
              <a:rPr lang="fi-FI" smtClean="0"/>
              <a:t>11.12.2024</a:t>
            </a:fld>
            <a:endParaRPr lang="fi-FI"/>
          </a:p>
        </p:txBody>
      </p:sp>
      <p:sp>
        <p:nvSpPr>
          <p:cNvPr id="14" name="Alatunnisteen paikkamerkki 3">
            <a:extLst>
              <a:ext uri="{FF2B5EF4-FFF2-40B4-BE49-F238E27FC236}">
                <a16:creationId xmlns:a16="http://schemas.microsoft.com/office/drawing/2014/main" id="{F84A19D4-4FD1-4D1A-A191-685F923C2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0CB25A1B-A6D5-4E48-91EE-B04968AE3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6877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7E3618-2530-4EE0-B6C3-C11F412FE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1E253EB-4EB0-4935-A939-99BF0B7A0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73FFCD-7566-4AC7-91A9-7D34999A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E01F0-230F-4494-9F6F-C2A09E9653F6}" type="datetime1">
              <a:rPr lang="fi-FI" smtClean="0"/>
              <a:t>11.12.2024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C3D4B1-CDC4-47B7-8A96-D3F50DB7D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FB3FA6-778B-4C7B-B37A-D18E1C7ED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52812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EBF66D2-1CFA-450D-A129-5488E7C66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B1B8BF41-220B-4CE0-B02C-E768D6696DF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692" y="6005585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630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BB2642-49FE-407A-A3F4-0600B55015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542BF88-A9F2-4E2A-B0F1-8276E9D81B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8FCF8F6-5F32-43A2-AC8B-954415E80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5EDE-1D7F-410F-88EC-30185458F402}" type="datetime1">
              <a:rPr lang="fi-FI" smtClean="0"/>
              <a:t>11.12.2024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648B0DC-D89C-405B-8306-443D022CC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AFC798E-1C05-4E68-8FDA-47B426270D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305A476-C345-48E9-A7C5-E07948859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55B7-B27F-4F33-B573-7AD37FBCDED2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306A76AF-D851-4685-80F4-02A0FCC547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692" y="6005585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32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B64B5535-12A2-444F-B881-BF3E072D1E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83E3DA57-A0C2-4269-AA6A-C2041B36578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7D25BCE7-3C58-4625-B134-D4925C434C3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15F5-8437-440C-87EB-C17E6B62E928}" type="datetime1">
              <a:rPr lang="fi-FI" smtClean="0"/>
              <a:t>11.12.2024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D827BA8A-BFEE-4F2C-9BB9-113EFD0DC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D3069FD1-4B67-4CD3-8634-B32C320EA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F0056C40-F7BB-4ACC-9A82-D6903014B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16952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BE045-E739-4683-921C-9E3571297131}" type="datetime1">
              <a:rPr lang="fi-FI" smtClean="0"/>
              <a:t>11.12.2024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88726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1DDC-7A29-411D-AB2A-DB3160F426AD}" type="datetime1">
              <a:rPr lang="fi-FI" smtClean="0"/>
              <a:t>11.12.2024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C8452E8F-A576-4F74-B1B1-2525B5F77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443F6A56-28AA-470C-A288-7B5AFE3105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76F1C969-5C79-4E79-8C1B-32C1472C7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0574134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AA2A7-D247-49BF-808E-099534BFAE3A}" type="datetime1">
              <a:rPr lang="fi-FI" smtClean="0"/>
              <a:t>11.12.2024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171CE3AD-73BA-4432-B14F-66834C34A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0F7529ED-6E94-4F0E-9A1D-B554AD75A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C194B069-2676-448D-8BAE-F65320298A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A27EC461-AC56-4FB4-B3FF-DD8B3FD0CA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6717568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9032-1880-4839-9253-F354AC05199C}" type="datetime1">
              <a:rPr lang="fi-FI" smtClean="0"/>
              <a:t>11.12.2024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9AA739BF-E2F3-4B10-9B8D-06F98AC5C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9A081EBC-78E5-4BBD-BDA9-49ADAA582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905338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pinkk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17FA9958-0408-4766-A8D7-E37777BAB2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77200" y="0"/>
            <a:ext cx="87148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D47F-5CA1-4777-94C0-15B3FC210915}" type="datetime1">
              <a:rPr lang="fi-FI" smtClean="0"/>
              <a:t>11.12.2024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48E22005-FACB-4E51-BC17-DBFD979423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2725" y="5204287"/>
            <a:ext cx="1724025" cy="1567295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975802D1-55CF-4772-96DA-72A0FD456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13895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E16D7E4C-1C6A-4E85-A20C-A25F6BDF17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6425C37-0F88-4610-A8AF-BF4E41B46E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646B017-43E4-4833-BA31-594945C3E0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52481BC-8F22-44EF-8464-17BFAF4B1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E40E-A040-4634-A42E-A22540534437}" type="datetime1">
              <a:rPr lang="fi-FI" smtClean="0"/>
              <a:t>11.12.2024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B5A0D6D-07D7-4ED0-AF0F-FA6EEF08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737FEBF-0ECB-4AE9-AB43-304286ED1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C5B8-5E2E-4484-BCC3-4F68CC0857D7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07500EDC-0A48-41E1-B38C-C90A73585E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692" y="6005585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382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B326F0DF-1493-4EE5-94E2-9A35434462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55B6FA2A-CE5B-444E-AB1D-A3971E5AFB4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83E3DA57-A0C2-4269-AA6A-C2041B36578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DE5C-ED04-4C55-A468-0DAAA35B5A83}" type="datetime1">
              <a:rPr lang="fi-FI" smtClean="0"/>
              <a:t>11.12.2024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7A62D804-0625-4D73-8C50-90A55877E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92E865E3-39AF-405E-B818-2775B8F02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D5F760AC-B6C7-446B-9C00-19B3DF3C0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85211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0523-03C6-4748-AAC6-6DF6610DF367}" type="datetime1">
              <a:rPr lang="fi-FI" smtClean="0"/>
              <a:t>11.12.2024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76303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4AB1D4E-9FD0-406C-BD3D-F36510C6D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ED7F0D-4E7C-4918-8926-FB4764BC5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93756-5B8D-4FDF-AF61-EA340FFE003D}" type="datetime1">
              <a:rPr lang="fi-FI" smtClean="0"/>
              <a:t>11.12.2024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04046189-E7D0-4EB2-9A7F-9A70486A1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47602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7F89-92B9-4A0E-953B-E031DA5F7BFB}" type="datetime1">
              <a:rPr lang="fi-FI" smtClean="0"/>
              <a:t>11.12.2024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F5F398E1-4FEA-4C47-8DBB-67002E466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C53C25F3-3EC4-4DE1-A238-4D351EE959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419D7574-E807-47CA-AE37-D5658E326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3078962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4E1C-9627-4A94-922F-09B49EB1A00E}" type="datetime1">
              <a:rPr lang="fi-FI" smtClean="0"/>
              <a:t>11.12.2024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D7D77BBA-8B6E-4F47-9695-F42CC253C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5E3742E4-B808-4663-91DE-005687581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5D7AE2B7-5BC9-42F8-BFD1-2BF17D56F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4B00869B-713A-4CB8-B785-5B128E4E81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3098474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0862-5907-47C8-B64A-B1A99D9BFFBC}" type="datetime1">
              <a:rPr lang="fi-FI" smtClean="0"/>
              <a:t>11.12.2024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3A76CEC0-F009-47A4-B0A2-E9BD45A99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ADF49E5B-594D-402D-905D-C898BED78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767616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li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37C43CD6-6840-4B2C-9FC9-8C60C4A94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7404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390B-854D-4E9D-BAEB-914E4E49D18D}" type="datetime1">
              <a:rPr lang="fi-FI" smtClean="0"/>
              <a:t>11.12.2024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D34BFFF6-FB31-4AC1-B11B-286B966667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30533" y="5220255"/>
            <a:ext cx="1794792" cy="1533525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E258B078-2E19-46E8-9BF3-E48356A5D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3029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30A4B-D4F1-4D68-829B-C9450B17FC88}" type="datetime1">
              <a:rPr lang="fi-FI" smtClean="0"/>
              <a:t>11.12.2024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3546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1577AF8-DD86-4024-93E2-7E1A51C738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8B27854-73B8-4FFC-8F83-62F8B7C924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10CD2C3-62B1-408D-97B3-9188FE536FC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30908ED-3482-4FBF-B121-C4420B8C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27FFB0-6391-4A75-8B78-C7629EDD4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CB2CD6C-89CB-4290-8245-E9CDBB2F9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10A0DB2-00AB-4AB4-AE88-21856CF0C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9D6A4-63AE-47D2-A595-BF5F22D4C2F2}" type="datetime1">
              <a:rPr lang="fi-FI" smtClean="0"/>
              <a:t>11.12.2024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F0851F6-DB17-418D-8ACA-61B6C8DD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75FFE64-F4AD-4C4F-A49D-18AF7B0B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6448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C3B0F693-8620-4238-9BCB-CBC0B37C7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B9796154-1B81-4CDE-8768-921EBEF853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A6CC50A6-FA20-42EB-A63B-816674AA37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3E29281-DB2F-46E3-9F61-9B264F9D3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57B119-54A3-48B7-91E1-DFD79B37D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3CAB312-19D1-4983-A280-148507C78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9583713-393A-4BD7-A8DB-EC5705D445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3989-FCBF-4175-BD55-10F610F47128}" type="datetime1">
              <a:rPr lang="fi-FI" smtClean="0"/>
              <a:t>11.12.2024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2504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8681-006F-47CE-A9BE-1C373364E9D4}" type="datetime1">
              <a:rPr lang="fi-FI" smtClean="0"/>
              <a:t>11.12.2024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20" name="Otsikko 1">
            <a:extLst>
              <a:ext uri="{FF2B5EF4-FFF2-40B4-BE49-F238E27FC236}">
                <a16:creationId xmlns:a16="http://schemas.microsoft.com/office/drawing/2014/main" id="{660C4BBA-D728-4B9A-9B19-B3DF60A5B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403B93D0-AEB3-42E5-B352-9DD044D6A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26143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 kuvall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6784D06-670D-490B-BAA5-EFEC2CE90D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3541" y="4387980"/>
            <a:ext cx="1078459" cy="247002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6B4BE9E-097E-4FD9-9E92-F564B6C5CC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2951" y="382992"/>
            <a:ext cx="3761307" cy="3761307"/>
          </a:xfrm>
          <a:prstGeom prst="rect">
            <a:avLst/>
          </a:prstGeom>
        </p:spPr>
      </p:pic>
      <p:sp>
        <p:nvSpPr>
          <p:cNvPr id="28" name="Ellipsi 27">
            <a:extLst>
              <a:ext uri="{FF2B5EF4-FFF2-40B4-BE49-F238E27FC236}">
                <a16:creationId xmlns:a16="http://schemas.microsoft.com/office/drawing/2014/main" id="{9ED2D882-D299-42CD-B2B7-E36862595D62}"/>
              </a:ext>
            </a:extLst>
          </p:cNvPr>
          <p:cNvSpPr/>
          <p:nvPr userDrawn="1"/>
        </p:nvSpPr>
        <p:spPr>
          <a:xfrm>
            <a:off x="-552655" y="1643979"/>
            <a:ext cx="3656833" cy="3656833"/>
          </a:xfrm>
          <a:prstGeom prst="ellipse">
            <a:avLst/>
          </a:prstGeom>
          <a:blipFill>
            <a:blip r:embed="rId6"/>
            <a:stretch>
              <a:fillRect t="-25000" b="-25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52D14F5-1ABA-4EC3-9215-88DC65B9042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10126" y="1557188"/>
            <a:ext cx="1432663" cy="130242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94EFDD80-0915-47C0-A00C-A0E9CB2C9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791" y="365251"/>
            <a:ext cx="8209306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C884C321-DDE7-4ACB-8672-204BFB2DD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7791" y="1825625"/>
            <a:ext cx="8209305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3" name="Päivämäärän paikkamerkki 2">
            <a:extLst>
              <a:ext uri="{FF2B5EF4-FFF2-40B4-BE49-F238E27FC236}">
                <a16:creationId xmlns:a16="http://schemas.microsoft.com/office/drawing/2014/main" id="{4E0F2629-EBAD-41E9-B007-0ED8EA179B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BC94CD7C-C9AD-4C54-B5CA-F38B98EB8CA8}" type="datetime1">
              <a:rPr lang="fi-FI" smtClean="0"/>
              <a:t>11.12.2024</a:t>
            </a:fld>
            <a:endParaRPr lang="fi-FI"/>
          </a:p>
        </p:txBody>
      </p:sp>
      <p:sp>
        <p:nvSpPr>
          <p:cNvPr id="14" name="Alatunnisteen paikkamerkki 3">
            <a:extLst>
              <a:ext uri="{FF2B5EF4-FFF2-40B4-BE49-F238E27FC236}">
                <a16:creationId xmlns:a16="http://schemas.microsoft.com/office/drawing/2014/main" id="{3693DB33-6718-49C9-8A97-0FAAFEB11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D5B2C172-79D8-4597-A0F0-10B3296F6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9799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95D96BA-098E-411B-A6B8-A4391236B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762C610-5792-46F9-B22B-1887F16B1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32445B-485D-4A4A-9AA9-76BF4944D5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B1C28-BC0F-4F5A-8899-A61229EA9FE1}" type="datetime1">
              <a:rPr lang="fi-FI" smtClean="0"/>
              <a:t>11.12.2024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DFCF603-EE67-412B-BFF8-8F3A9437D7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9FEC9C8-A594-43E9-AB8F-27C8913C9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885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4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41" r:id="rId8"/>
    <p:sldLayoutId id="2147483755" r:id="rId9"/>
    <p:sldLayoutId id="2147483716" r:id="rId10"/>
    <p:sldLayoutId id="2147483717" r:id="rId11"/>
    <p:sldLayoutId id="2147483751" r:id="rId12"/>
    <p:sldLayoutId id="2147483752" r:id="rId13"/>
    <p:sldLayoutId id="2147483753" r:id="rId14"/>
    <p:sldLayoutId id="2147483833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FEECF1B-24CD-4663-A81C-D18681E15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EB3DC5C-9508-4984-BF6A-15355A8F6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EBCAFE9-83AD-4069-A1BB-7629C73C23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E8F5E-E736-4F58-B779-6BE086011B52}" type="datetime1">
              <a:rPr lang="fi-FI" smtClean="0"/>
              <a:t>11.12.2024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02E98D-816C-4A84-8030-C368D3232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E4AC2E0-A08C-45EF-8A11-560F98A6D1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E0309-FE3D-45C8-9A15-89B2C10FD86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09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70" r:id="rId2"/>
    <p:sldLayoutId id="2147483771" r:id="rId3"/>
    <p:sldLayoutId id="2147483772" r:id="rId4"/>
    <p:sldLayoutId id="2147483773" r:id="rId5"/>
    <p:sldLayoutId id="2147483774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384CAFD-B017-4670-BA09-23271810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BCF2EEC-C2DC-47D4-816E-90B9C407C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BB54C6-25DC-4427-AC8A-A249B80FC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EC36F-4EFC-4B0E-9A41-B7C3DC263A85}" type="datetime1">
              <a:rPr lang="fi-FI" smtClean="0"/>
              <a:t>11.12.2024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DA8616-D585-4DFA-8103-6A08A2EBA0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3BF19D-9554-42B0-9576-841D39283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08067-95A7-4DE9-A0BE-FD7614CDD7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546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62B5B5D-D6F9-4F0B-9324-5D4DB3B73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FD98A96-47F6-41DF-BA9C-CCA7AF285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FD4E139-8374-4F55-AECD-591AE2B020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59F16-31B6-447B-865D-2588CF026E77}" type="datetime1">
              <a:rPr lang="fi-FI" smtClean="0"/>
              <a:t>11.12.2024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A6F78C1-A459-4221-90EC-AF548E893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D3F6112-0C56-405D-8BDB-26E573E0E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C55B7-B27F-4F33-B573-7AD37FBCDE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841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6943762-9B90-46FA-97F5-D19A0F80F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2DFC3E5-E0B6-46F1-A638-2E178C2F2A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3260F8-DC2D-4B26-832C-8C15B102B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91EBB-C93E-4EC5-9395-677EC1AD4D4A}" type="datetime1">
              <a:rPr lang="fi-FI" smtClean="0"/>
              <a:t>11.12.2024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C044051-3718-46B3-BAFB-53A195157A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72CBF57-BFAB-4BE3-A1F7-E85659992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EC5B8-5E2E-4484-BCC3-4F68CC0857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331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6D59FB6F-42F6-7B09-FFD7-BFFEDA938C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Vientijohtajakysely</a:t>
            </a:r>
            <a:br>
              <a:rPr lang="fi-FI" dirty="0"/>
            </a:br>
            <a:r>
              <a:rPr lang="fi-FI" dirty="0"/>
              <a:t>joulukuu 2024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CD647424-43C6-3D9A-1023-838189DCC1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27.11.-2.12.2024</a:t>
            </a:r>
          </a:p>
          <a:p>
            <a:r>
              <a:rPr lang="fi-FI" dirty="0"/>
              <a:t>N=109</a:t>
            </a:r>
          </a:p>
        </p:txBody>
      </p:sp>
    </p:spTree>
    <p:extLst>
      <p:ext uri="{BB962C8B-B14F-4D97-AF65-F5344CB8AC3E}">
        <p14:creationId xmlns:p14="http://schemas.microsoft.com/office/powerpoint/2010/main" val="1995591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29519ED-FD1C-4830-310B-30BF00FD5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10</a:t>
            </a:fld>
            <a:endParaRPr lang="fi-FI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F1075199-2FFF-47EA-6303-A763E46F5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3990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74E887-E744-78D0-947B-9AF59240C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/>
          <a:p>
            <a:r>
              <a:rPr lang="en-US" sz="3400" err="1"/>
              <a:t>Näettekö</a:t>
            </a:r>
            <a:r>
              <a:rPr lang="en-US" sz="3400"/>
              <a:t> </a:t>
            </a:r>
            <a:r>
              <a:rPr lang="en-US" sz="3400" err="1"/>
              <a:t>Yhdysvaltain</a:t>
            </a:r>
            <a:r>
              <a:rPr lang="en-US" sz="3400"/>
              <a:t> </a:t>
            </a:r>
            <a:r>
              <a:rPr lang="en-US" sz="3400" err="1"/>
              <a:t>vallanvaihdoksella</a:t>
            </a:r>
            <a:r>
              <a:rPr lang="en-US" sz="3400"/>
              <a:t> </a:t>
            </a:r>
            <a:r>
              <a:rPr lang="en-US" sz="3400" err="1"/>
              <a:t>olevan</a:t>
            </a:r>
            <a:r>
              <a:rPr lang="en-US" sz="3400"/>
              <a:t> </a:t>
            </a:r>
            <a:r>
              <a:rPr lang="en-US" sz="3400" err="1"/>
              <a:t>vaikutusta</a:t>
            </a:r>
            <a:r>
              <a:rPr lang="en-US" sz="3400"/>
              <a:t> </a:t>
            </a:r>
            <a:r>
              <a:rPr lang="en-US" sz="3400" err="1"/>
              <a:t>yrityksenne</a:t>
            </a:r>
            <a:r>
              <a:rPr lang="en-US" sz="3400"/>
              <a:t> </a:t>
            </a:r>
            <a:r>
              <a:rPr lang="en-US" sz="3400" err="1"/>
              <a:t>toimintaan</a:t>
            </a:r>
            <a:r>
              <a:rPr lang="en-US" sz="3400"/>
              <a:t>?</a:t>
            </a:r>
            <a:endParaRPr lang="fi-FI" sz="340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F235BBE-A3B6-A816-8351-6C21A436B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60804D1-D1DA-404B-A345-162A4B99A0F1}" type="slidenum">
              <a:rPr lang="fi-FI" smtClean="0"/>
              <a:pPr>
                <a:spcAft>
                  <a:spcPts val="600"/>
                </a:spcAft>
              </a:pPr>
              <a:t>2</a:t>
            </a:fld>
            <a:endParaRPr lang="fi-FI"/>
          </a:p>
        </p:txBody>
      </p:sp>
      <p:graphicFrame>
        <p:nvGraphicFramePr>
          <p:cNvPr id="5" name="Cont1">
            <a:extLst>
              <a:ext uri="{FF2B5EF4-FFF2-40B4-BE49-F238E27FC236}">
                <a16:creationId xmlns:a16="http://schemas.microsoft.com/office/drawing/2014/main" id="{01DEAADD-F2D0-1749-6AE1-A3A4550DB7F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5024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A257B8-0E6C-6C4A-2615-81E72940B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/>
          <a:p>
            <a:r>
              <a:rPr lang="en-US" dirty="0" err="1"/>
              <a:t>Millainen</a:t>
            </a:r>
            <a:r>
              <a:rPr lang="en-US" dirty="0"/>
              <a:t> </a:t>
            </a:r>
            <a:r>
              <a:rPr lang="en-US" dirty="0" err="1"/>
              <a:t>Yhdysvaltain</a:t>
            </a:r>
            <a:r>
              <a:rPr lang="en-US" dirty="0"/>
              <a:t> </a:t>
            </a:r>
            <a:r>
              <a:rPr lang="en-US" dirty="0" err="1"/>
              <a:t>merkitys</a:t>
            </a:r>
            <a:r>
              <a:rPr lang="en-US" dirty="0"/>
              <a:t> on </a:t>
            </a:r>
            <a:r>
              <a:rPr lang="en-US" dirty="0" err="1"/>
              <a:t>toimialallenne</a:t>
            </a:r>
            <a:r>
              <a:rPr lang="en-US" dirty="0"/>
              <a:t>?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0D0CD0D-5D6A-205A-AA30-B3926C456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60804D1-D1DA-404B-A345-162A4B99A0F1}" type="slidenum">
              <a:rPr lang="fi-FI" smtClean="0"/>
              <a:pPr>
                <a:spcAft>
                  <a:spcPts val="600"/>
                </a:spcAft>
              </a:pPr>
              <a:t>3</a:t>
            </a:fld>
            <a:endParaRPr lang="fi-FI"/>
          </a:p>
        </p:txBody>
      </p:sp>
      <p:graphicFrame>
        <p:nvGraphicFramePr>
          <p:cNvPr id="5" name="Cont1">
            <a:extLst>
              <a:ext uri="{FF2B5EF4-FFF2-40B4-BE49-F238E27FC236}">
                <a16:creationId xmlns:a16="http://schemas.microsoft.com/office/drawing/2014/main" id="{F0F7B35C-5A9F-A42E-D08B-6E6CA633FE6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0646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639412-6AC7-7FFE-7AC7-B316244FC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/>
          <a:p>
            <a:r>
              <a:rPr lang="en-US" sz="2800"/>
              <a:t>Jos </a:t>
            </a:r>
            <a:r>
              <a:rPr lang="en-US" sz="2800" err="1"/>
              <a:t>presidentti</a:t>
            </a:r>
            <a:r>
              <a:rPr lang="en-US" sz="2800"/>
              <a:t> Donald </a:t>
            </a:r>
            <a:r>
              <a:rPr lang="en-US" sz="2800" err="1"/>
              <a:t>Trumpin</a:t>
            </a:r>
            <a:r>
              <a:rPr lang="en-US" sz="2800"/>
              <a:t> </a:t>
            </a:r>
            <a:r>
              <a:rPr lang="en-US" sz="2800" err="1"/>
              <a:t>hallinto</a:t>
            </a:r>
            <a:r>
              <a:rPr lang="en-US" sz="2800"/>
              <a:t> </a:t>
            </a:r>
            <a:r>
              <a:rPr lang="en-US" sz="2800" err="1"/>
              <a:t>asettaa</a:t>
            </a:r>
            <a:r>
              <a:rPr lang="en-US" sz="2800"/>
              <a:t> </a:t>
            </a:r>
            <a:r>
              <a:rPr lang="en-US" sz="2800" err="1"/>
              <a:t>korkeita</a:t>
            </a:r>
            <a:r>
              <a:rPr lang="en-US" sz="2800"/>
              <a:t> </a:t>
            </a:r>
            <a:r>
              <a:rPr lang="en-US" sz="2800" err="1"/>
              <a:t>tuontitulleja</a:t>
            </a:r>
            <a:r>
              <a:rPr lang="en-US" sz="2800"/>
              <a:t>, </a:t>
            </a:r>
            <a:r>
              <a:rPr lang="en-US" sz="2800" err="1"/>
              <a:t>harkitsetteko</a:t>
            </a:r>
            <a:r>
              <a:rPr lang="en-US" sz="2800"/>
              <a:t> </a:t>
            </a:r>
            <a:r>
              <a:rPr lang="en-US" sz="2800" err="1"/>
              <a:t>liiketoimintanne</a:t>
            </a:r>
            <a:r>
              <a:rPr lang="en-US" sz="2800"/>
              <a:t> </a:t>
            </a:r>
            <a:r>
              <a:rPr lang="en-US" sz="2800" err="1"/>
              <a:t>käynnistämistä</a:t>
            </a:r>
            <a:r>
              <a:rPr lang="en-US" sz="2800"/>
              <a:t> tai </a:t>
            </a:r>
            <a:r>
              <a:rPr lang="en-US" sz="2800" err="1"/>
              <a:t>laajentamista</a:t>
            </a:r>
            <a:r>
              <a:rPr lang="en-US" sz="2800"/>
              <a:t> </a:t>
            </a:r>
            <a:r>
              <a:rPr lang="en-US" sz="2800" err="1"/>
              <a:t>Yhdysvaltoihin</a:t>
            </a:r>
            <a:r>
              <a:rPr lang="en-US" sz="2800"/>
              <a:t>?</a:t>
            </a:r>
            <a:endParaRPr lang="fi-FI" sz="280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D1D5DB3-A4E3-2330-FC93-3E3B30E2C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60804D1-D1DA-404B-A345-162A4B99A0F1}" type="slidenum">
              <a:rPr lang="fi-FI" smtClean="0"/>
              <a:pPr>
                <a:spcAft>
                  <a:spcPts val="600"/>
                </a:spcAft>
              </a:pPr>
              <a:t>4</a:t>
            </a:fld>
            <a:endParaRPr lang="fi-FI"/>
          </a:p>
        </p:txBody>
      </p:sp>
      <p:graphicFrame>
        <p:nvGraphicFramePr>
          <p:cNvPr id="5" name="Cont1">
            <a:extLst>
              <a:ext uri="{FF2B5EF4-FFF2-40B4-BE49-F238E27FC236}">
                <a16:creationId xmlns:a16="http://schemas.microsoft.com/office/drawing/2014/main" id="{0F8C30ED-4123-CA35-306D-74BA1304820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8140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FCB20805-DE22-A9CE-4337-543573FA75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Taustatiedot</a:t>
            </a:r>
          </a:p>
        </p:txBody>
      </p:sp>
      <p:sp>
        <p:nvSpPr>
          <p:cNvPr id="6" name="Alaotsikko 5">
            <a:extLst>
              <a:ext uri="{FF2B5EF4-FFF2-40B4-BE49-F238E27FC236}">
                <a16:creationId xmlns:a16="http://schemas.microsoft.com/office/drawing/2014/main" id="{1F38ABD0-C216-1518-800C-2A19C4B022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E9E1B3C-D18E-B0E5-5ED4-C55F7F6A2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9911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3BEC65-1A71-B69B-E929-A907D4347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Toimiala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F7CF7F4-77BB-2333-2445-07DD3F0E4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6</a:t>
            </a:fld>
            <a:endParaRPr lang="fi-FI"/>
          </a:p>
        </p:txBody>
      </p:sp>
      <p:graphicFrame>
        <p:nvGraphicFramePr>
          <p:cNvPr id="5" name="Cont1">
            <a:extLst>
              <a:ext uri="{FF2B5EF4-FFF2-40B4-BE49-F238E27FC236}">
                <a16:creationId xmlns:a16="http://schemas.microsoft.com/office/drawing/2014/main" id="{30D0111B-52C5-5B78-27C4-F1F545B0E70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6058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484797-304B-6641-C772-6B10B1576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/>
          <a:p>
            <a:r>
              <a:rPr lang="fi-FI" dirty="0"/>
              <a:t>Vuosiliikevaihto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5F0159B-1380-D978-CC14-8933B6FE0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60804D1-D1DA-404B-A345-162A4B99A0F1}" type="slidenum">
              <a:rPr lang="fi-FI" smtClean="0"/>
              <a:pPr>
                <a:spcAft>
                  <a:spcPts val="600"/>
                </a:spcAft>
              </a:pPr>
              <a:t>7</a:t>
            </a:fld>
            <a:endParaRPr lang="fi-FI"/>
          </a:p>
        </p:txBody>
      </p:sp>
      <p:graphicFrame>
        <p:nvGraphicFramePr>
          <p:cNvPr id="5" name="Cont1">
            <a:extLst>
              <a:ext uri="{FF2B5EF4-FFF2-40B4-BE49-F238E27FC236}">
                <a16:creationId xmlns:a16="http://schemas.microsoft.com/office/drawing/2014/main" id="{EB82A737-F0F0-FA20-FAEC-E586EFB6434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33334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F69BBA-2ACE-8291-5924-2D088A913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/>
          <a:p>
            <a:r>
              <a:rPr lang="fi-FI" dirty="0"/>
              <a:t>Henkilöstömäärä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3203CCB-9390-E533-B37F-F3158833B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60804D1-D1DA-404B-A345-162A4B99A0F1}" type="slidenum">
              <a:rPr lang="fi-FI" smtClean="0"/>
              <a:pPr>
                <a:spcAft>
                  <a:spcPts val="600"/>
                </a:spcAft>
              </a:pPr>
              <a:t>8</a:t>
            </a:fld>
            <a:endParaRPr lang="fi-FI"/>
          </a:p>
        </p:txBody>
      </p:sp>
      <p:graphicFrame>
        <p:nvGraphicFramePr>
          <p:cNvPr id="5" name="Cont1">
            <a:extLst>
              <a:ext uri="{FF2B5EF4-FFF2-40B4-BE49-F238E27FC236}">
                <a16:creationId xmlns:a16="http://schemas.microsoft.com/office/drawing/2014/main" id="{C5BA5611-283C-AE60-4F63-8C26042E28E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0000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75D642-E1FC-80ED-CB69-9A045A6DA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/>
          <a:p>
            <a:r>
              <a:rPr lang="fi-FI" dirty="0"/>
              <a:t>Päämarkkina-alueet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962B29A-AD3F-5772-F24A-C52D24EB8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60804D1-D1DA-404B-A345-162A4B99A0F1}" type="slidenum">
              <a:rPr lang="fi-FI" smtClean="0"/>
              <a:pPr>
                <a:spcAft>
                  <a:spcPts val="600"/>
                </a:spcAft>
              </a:pPr>
              <a:t>9</a:t>
            </a:fld>
            <a:endParaRPr lang="fi-FI"/>
          </a:p>
        </p:txBody>
      </p:sp>
      <p:graphicFrame>
        <p:nvGraphicFramePr>
          <p:cNvPr id="5" name="Cont1">
            <a:extLst>
              <a:ext uri="{FF2B5EF4-FFF2-40B4-BE49-F238E27FC236}">
                <a16:creationId xmlns:a16="http://schemas.microsoft.com/office/drawing/2014/main" id="{0AD743ED-1BFD-A2DA-1431-6CC92AEE3AF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9501494"/>
      </p:ext>
    </p:extLst>
  </p:cSld>
  <p:clrMapOvr>
    <a:masterClrMapping/>
  </p:clrMapOvr>
</p:sld>
</file>

<file path=ppt/theme/theme1.xml><?xml version="1.0" encoding="utf-8"?>
<a:theme xmlns:a="http://schemas.openxmlformats.org/drawingml/2006/main" name="Keskuskauppakamarin pohja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8313ECB8-2323-4A04-A83A-A4F46EEB5692}" vid="{E40488AD-CEA8-4954-8A47-F69A6E8205EB}"/>
    </a:ext>
  </a:extLst>
</a:theme>
</file>

<file path=ppt/theme/theme2.xml><?xml version="1.0" encoding="utf-8"?>
<a:theme xmlns:a="http://schemas.openxmlformats.org/drawingml/2006/main" name="Beige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8313ECB8-2323-4A04-A83A-A4F46EEB5692}" vid="{21D8D071-10BB-46CF-B293-27CB3D646576}"/>
    </a:ext>
  </a:extLst>
</a:theme>
</file>

<file path=ppt/theme/theme3.xml><?xml version="1.0" encoding="utf-8"?>
<a:theme xmlns:a="http://schemas.openxmlformats.org/drawingml/2006/main" name="Sininen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8313ECB8-2323-4A04-A83A-A4F46EEB5692}" vid="{8297671E-D270-42DE-94A1-E438C3E3B503}"/>
    </a:ext>
  </a:extLst>
</a:theme>
</file>

<file path=ppt/theme/theme4.xml><?xml version="1.0" encoding="utf-8"?>
<a:theme xmlns:a="http://schemas.openxmlformats.org/drawingml/2006/main" name="Pinkki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8313ECB8-2323-4A04-A83A-A4F46EEB5692}" vid="{BF64538C-4AB0-4700-B8C9-8AE869706E0B}"/>
    </a:ext>
  </a:extLst>
</a:theme>
</file>

<file path=ppt/theme/theme5.xml><?xml version="1.0" encoding="utf-8"?>
<a:theme xmlns:a="http://schemas.openxmlformats.org/drawingml/2006/main" name="Lime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8313ECB8-2323-4A04-A83A-A4F46EEB5692}" vid="{B8CFB994-0B71-4933-A94B-B795C9DBAEBE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943FE7E92710FC408437C1063940697A" ma:contentTypeVersion="6" ma:contentTypeDescription="Luo uusi asiakirja." ma:contentTypeScope="" ma:versionID="688438e4944593a5ff9173ed7568bf21">
  <xsd:schema xmlns:xsd="http://www.w3.org/2001/XMLSchema" xmlns:xs="http://www.w3.org/2001/XMLSchema" xmlns:p="http://schemas.microsoft.com/office/2006/metadata/properties" xmlns:ns2="8c16c046-c1df-4d3c-8be1-1798b3f62354" xmlns:ns3="fab163d4-7ac6-4f2d-88ad-88ed442d7931" targetNamespace="http://schemas.microsoft.com/office/2006/metadata/properties" ma:root="true" ma:fieldsID="dc9389f1730589c32f168714de1a331a" ns2:_="" ns3:_="">
    <xsd:import namespace="8c16c046-c1df-4d3c-8be1-1798b3f62354"/>
    <xsd:import namespace="fab163d4-7ac6-4f2d-88ad-88ed442d793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16c046-c1df-4d3c-8be1-1798b3f6235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b163d4-7ac6-4f2d-88ad-88ed442d79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89FBEFC-B6B1-4712-B61F-F4A658B5EE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16c046-c1df-4d3c-8be1-1798b3f62354"/>
    <ds:schemaRef ds:uri="fab163d4-7ac6-4f2d-88ad-88ed442d79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5BB2E9F-B553-4F87-A43C-3E2E2618B2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C4863D-7277-4CF5-987F-3F15F8DB6B9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Kauppakamarin PowerPoint pohja_2020</Template>
  <TotalTime>5</TotalTime>
  <Words>61</Words>
  <Application>Microsoft Office PowerPoint</Application>
  <PresentationFormat>Laajakuva</PresentationFormat>
  <Paragraphs>27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5</vt:i4>
      </vt:variant>
      <vt:variant>
        <vt:lpstr>Dian otsikot</vt:lpstr>
      </vt:variant>
      <vt:variant>
        <vt:i4>10</vt:i4>
      </vt:variant>
    </vt:vector>
  </HeadingPairs>
  <TitlesOfParts>
    <vt:vector size="18" baseType="lpstr">
      <vt:lpstr>Arial</vt:lpstr>
      <vt:lpstr>Calibri</vt:lpstr>
      <vt:lpstr>Century Gothic</vt:lpstr>
      <vt:lpstr>Keskuskauppakamarin pohja</vt:lpstr>
      <vt:lpstr>Beige</vt:lpstr>
      <vt:lpstr>Sininen</vt:lpstr>
      <vt:lpstr>Pinkki</vt:lpstr>
      <vt:lpstr>Lime</vt:lpstr>
      <vt:lpstr>Vientijohtajakysely joulukuu 2024</vt:lpstr>
      <vt:lpstr>Näettekö Yhdysvaltain vallanvaihdoksella olevan vaikutusta yrityksenne toimintaan?</vt:lpstr>
      <vt:lpstr>Millainen Yhdysvaltain merkitys on toimialallenne?</vt:lpstr>
      <vt:lpstr>Jos presidentti Donald Trumpin hallinto asettaa korkeita tuontitulleja, harkitsetteko liiketoimintanne käynnistämistä tai laajentamista Yhdysvaltoihin?</vt:lpstr>
      <vt:lpstr>Taustatiedot</vt:lpstr>
      <vt:lpstr>Toimiala</vt:lpstr>
      <vt:lpstr>Vuosiliikevaihto</vt:lpstr>
      <vt:lpstr>Henkilöstömäärä</vt:lpstr>
      <vt:lpstr>Päämarkkina-alueet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Elina Jutila</dc:creator>
  <cp:keywords>Keskuskauppakamari</cp:keywords>
  <cp:lastModifiedBy>Pauliina Pulkkinen</cp:lastModifiedBy>
  <cp:revision>2</cp:revision>
  <dcterms:created xsi:type="dcterms:W3CDTF">2024-12-11T07:22:13Z</dcterms:created>
  <dcterms:modified xsi:type="dcterms:W3CDTF">2024-12-11T07:30:31Z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0x010100943FE7E92710FC408437C1063940697A</vt:lpwstr>
  </property>
  <property fmtid="{D5CDD505-2E9C-101B-9397-08002B2CF9AE}" pid="3" name="Order">
    <vt:r8>13737600</vt:r8>
  </property>
</Properties>
</file>