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4"/>
    <p:sldMasterId id="2147483756" r:id="rId5"/>
    <p:sldMasterId id="2147483775" r:id="rId6"/>
    <p:sldMasterId id="2147483795" r:id="rId7"/>
    <p:sldMasterId id="2147483814" r:id="rId8"/>
  </p:sldMasterIdLst>
  <p:notesMasterIdLst>
    <p:notesMasterId r:id="rId20"/>
  </p:notesMasterIdLst>
  <p:handoutMasterIdLst>
    <p:handoutMasterId r:id="rId21"/>
  </p:handoutMasterIdLst>
  <p:sldIdLst>
    <p:sldId id="266" r:id="rId9"/>
    <p:sldId id="271" r:id="rId10"/>
    <p:sldId id="276" r:id="rId11"/>
    <p:sldId id="272" r:id="rId12"/>
    <p:sldId id="277" r:id="rId13"/>
    <p:sldId id="284" r:id="rId14"/>
    <p:sldId id="273" r:id="rId15"/>
    <p:sldId id="282" r:id="rId16"/>
    <p:sldId id="283" r:id="rId17"/>
    <p:sldId id="267" r:id="rId18"/>
    <p:sldId id="268" r:id="rId1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A068F6-DA92-4C70-B425-21E4EFFD9E86}" v="3" dt="2025-03-12T11:55:47.1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768" y="4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7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iina Pulkkinen" userId="af8b1fda-88e2-4846-a95e-ddf24976b6a2" providerId="ADAL" clId="{BEA068F6-DA92-4C70-B425-21E4EFFD9E86}"/>
    <pc:docChg chg="delSld">
      <pc:chgData name="Pauliina Pulkkinen" userId="af8b1fda-88e2-4846-a95e-ddf24976b6a2" providerId="ADAL" clId="{BEA068F6-DA92-4C70-B425-21E4EFFD9E86}" dt="2025-03-12T11:55:39.625" v="1" actId="2696"/>
      <pc:docMkLst>
        <pc:docMk/>
      </pc:docMkLst>
      <pc:sldChg chg="del">
        <pc:chgData name="Pauliina Pulkkinen" userId="af8b1fda-88e2-4846-a95e-ddf24976b6a2" providerId="ADAL" clId="{BEA068F6-DA92-4C70-B425-21E4EFFD9E86}" dt="2025-03-12T11:55:25.546" v="0" actId="2696"/>
        <pc:sldMkLst>
          <pc:docMk/>
          <pc:sldMk cId="1024706763" sldId="272"/>
        </pc:sldMkLst>
      </pc:sldChg>
      <pc:sldChg chg="del">
        <pc:chgData name="Pauliina Pulkkinen" userId="af8b1fda-88e2-4846-a95e-ddf24976b6a2" providerId="ADAL" clId="{BEA068F6-DA92-4C70-B425-21E4EFFD9E86}" dt="2025-03-12T11:55:39.625" v="1" actId="2696"/>
        <pc:sldMkLst>
          <pc:docMk/>
          <pc:sldMk cId="1146365438" sldId="284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Vientinäkymiämme heikentävät seuraavat: (Valitse kolme tärkeintä) (N = 10)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8D36-476F-991C-24920E26B40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8D36-476F-991C-24920E26B40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8D36-476F-991C-24920E26B405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8D36-476F-991C-24920E26B405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8D36-476F-991C-24920E26B405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8D36-476F-991C-24920E26B405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8D36-476F-991C-24920E26B405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8D36-476F-991C-24920E26B405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8D36-476F-991C-24920E26B405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8D36-476F-991C-24920E26B405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8D36-476F-991C-24920E26B405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8D36-476F-991C-24920E26B405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8D36-476F-991C-24920E26B40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Sheet1!$A$2:$A$14</c:f>
              <c:strCache>
                <c:ptCount val="13"/>
                <c:pt idx="0">
                  <c:v>Logistiset häiriöt</c:v>
                </c:pt>
                <c:pt idx="1">
                  <c:v>Raaka-aineiden saatavuus</c:v>
                </c:pt>
                <c:pt idx="2">
                  <c:v>Komponenttien saatavuus</c:v>
                </c:pt>
                <c:pt idx="3">
                  <c:v>Energian saatavuus</c:v>
                </c:pt>
                <c:pt idx="4">
                  <c:v>Osaajien saatavuus</c:v>
                </c:pt>
                <c:pt idx="5">
                  <c:v>Energian hinta</c:v>
                </c:pt>
                <c:pt idx="6">
                  <c:v>Kohonneet kustannukset</c:v>
                </c:pt>
                <c:pt idx="7">
                  <c:v>Heikentynyt kysyntä</c:v>
                </c:pt>
                <c:pt idx="8">
                  <c:v>Venäjän sota ja pakotteet</c:v>
                </c:pt>
                <c:pt idx="9">
                  <c:v>Presidentti Trumpin hallintoon liittyvät epävarmuudet</c:v>
                </c:pt>
                <c:pt idx="10">
                  <c:v>Kiinaan liittyvät epävarmuudet</c:v>
                </c:pt>
                <c:pt idx="11">
                  <c:v>Taantuva maailmantalous</c:v>
                </c:pt>
                <c:pt idx="12">
                  <c:v>Muu konflikti</c:v>
                </c:pt>
              </c:strCache>
            </c:strRef>
          </c:cat>
          <c:val>
            <c:numRef>
              <c:f>Sheet1!$B$2:$B$14</c:f>
              <c:numCache>
                <c:formatCode>0.0%</c:formatCode>
                <c:ptCount val="13"/>
                <c:pt idx="0">
                  <c:v>0.1</c:v>
                </c:pt>
                <c:pt idx="1">
                  <c:v>0.1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0.4</c:v>
                </c:pt>
                <c:pt idx="7">
                  <c:v>0.5</c:v>
                </c:pt>
                <c:pt idx="8">
                  <c:v>0.4</c:v>
                </c:pt>
                <c:pt idx="9">
                  <c:v>0.8</c:v>
                </c:pt>
                <c:pt idx="10">
                  <c:v>0</c:v>
                </c:pt>
                <c:pt idx="11">
                  <c:v>0.4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8D36-476F-991C-24920E26B4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Millainen USA:n merkitys on toimialallenne? (N = 106)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A55A-4B4C-9DED-989408956251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A55A-4B4C-9DED-989408956251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A55A-4B4C-9DED-98940895625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Kasvava</c:v>
                </c:pt>
                <c:pt idx="1">
                  <c:v>Ennallaan</c:v>
                </c:pt>
                <c:pt idx="2">
                  <c:v>Hiipuu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0.28301886792452829</c:v>
                </c:pt>
                <c:pt idx="1">
                  <c:v>0.55660377358490565</c:v>
                </c:pt>
                <c:pt idx="2">
                  <c:v>0.16037735849056603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5A-4B4C-9DED-989408956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maalis.25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A55A-4B4C-9DED-989408956251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A55A-4B4C-9DED-989408956251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A55A-4B4C-9DED-989408956251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Kasvava</c:v>
                </c:pt>
                <c:pt idx="1">
                  <c:v>Ennallaan</c:v>
                </c:pt>
                <c:pt idx="2">
                  <c:v>Hiipuu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0.28301886792452829</c:v>
                </c:pt>
                <c:pt idx="1">
                  <c:v>0.55660377358490565</c:v>
                </c:pt>
                <c:pt idx="2">
                  <c:v>0.16037735849056603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55A-4B4C-9DED-9894089562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joulu.24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Kasvava</c:v>
                </c:pt>
                <c:pt idx="1">
                  <c:v>Ennallaan</c:v>
                </c:pt>
                <c:pt idx="2">
                  <c:v>Hiipuu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0.44900000000000001</c:v>
                </c:pt>
                <c:pt idx="1">
                  <c:v>0.32200000000000001</c:v>
                </c:pt>
                <c:pt idx="2">
                  <c:v>2.8000000000000001E-2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25C-4B1F-BEC7-014CD82FCA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Jos presidentti Trumpin hallinto asettaa korkeita tuontitulleja, harkitsetteko liiketoimintanne käynnistämistä tai laajentamista Yhdysvaltoihin? (N = 110)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9870-4201-A151-A4C308BBDEF6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9870-4201-A151-A4C308BBDEF6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9870-4201-A151-A4C308BBDEF6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9.0909090909090912E-2</c:v>
                </c:pt>
                <c:pt idx="1">
                  <c:v>0.66363636363636369</c:v>
                </c:pt>
                <c:pt idx="2">
                  <c:v>0.24545454545454545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70-4201-A151-A4C308BBDE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736583074608308E-2"/>
          <c:y val="1.2456826182245745E-2"/>
          <c:w val="0.79512827858169643"/>
          <c:h val="0.9157948192036236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maalis.25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9870-4201-A151-A4C308BBDEF6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3-9870-4201-A151-A4C308BBDEF6}"/>
              </c:ext>
            </c:extLst>
          </c:dPt>
          <c:dPt>
            <c:idx val="2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5-9870-4201-A151-A4C308BBDEF6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9.0909090909090912E-2</c:v>
                </c:pt>
                <c:pt idx="1">
                  <c:v>0.66363636363636369</c:v>
                </c:pt>
                <c:pt idx="2">
                  <c:v>0.24545454545454545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870-4201-A151-A4C308BBDE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joulu.24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Kyllä</c:v>
                </c:pt>
                <c:pt idx="1">
                  <c:v>Ei</c:v>
                </c:pt>
                <c:pt idx="2">
                  <c:v>En osaa sanoa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 formatCode="0.00%">
                  <c:v>0.185</c:v>
                </c:pt>
                <c:pt idx="1">
                  <c:v>0.38</c:v>
                </c:pt>
                <c:pt idx="2" formatCode="0.00%">
                  <c:v>0.435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35D-4C49-AE79-ADA7DE24D5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017590721513791"/>
          <c:y val="0.3783246078255999"/>
          <c:w val="0.15982409278486207"/>
          <c:h val="0.1850946659094245"/>
        </c:manualLayout>
      </c:layout>
      <c:overlay val="0"/>
    </c:legend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Vaikuttaako tämänhetkinen kansainvälinen ennakoimattomuus yrityksenne toimintaan lyhyellä tähtäimellä? (N = 110)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3EF6-4828-B5A6-9ECB533D3715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3EF6-4828-B5A6-9ECB533D3715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3EF6-4828-B5A6-9ECB533D3715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3EF6-4828-B5A6-9ECB533D3715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3EF6-4828-B5A6-9ECB533D3715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Merkittävästi</c:v>
                </c:pt>
                <c:pt idx="1">
                  <c:v>Jonkin verran</c:v>
                </c:pt>
                <c:pt idx="2">
                  <c:v>Hieman</c:v>
                </c:pt>
                <c:pt idx="3">
                  <c:v>Ei ollenkaan</c:v>
                </c:pt>
                <c:pt idx="4">
                  <c:v>En osaa sanoa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0.16363636363636364</c:v>
                </c:pt>
                <c:pt idx="1">
                  <c:v>0.48181818181818181</c:v>
                </c:pt>
                <c:pt idx="2">
                  <c:v>0.23636363636363636</c:v>
                </c:pt>
                <c:pt idx="3">
                  <c:v>0.10909090909090909</c:v>
                </c:pt>
                <c:pt idx="4">
                  <c:v>9.0909090909090905E-3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EF6-4828-B5A6-9ECB533D37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Toimiala (N = 107)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50D4-4100-8CF1-32BCC681F789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50D4-4100-8CF1-32BCC681F789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50D4-4100-8CF1-32BCC681F789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50D4-4100-8CF1-32BCC681F789}"/>
              </c:ext>
            </c:extLst>
          </c:dPt>
          <c:dPt>
            <c:idx val="4"/>
            <c:invertIfNegative val="0"/>
            <c:bubble3D val="0"/>
            <c:spPr>
              <a:solidFill>
                <a:srgbClr val="B22222"/>
              </a:solidFill>
            </c:spPr>
            <c:extLst>
              <c:ext xmlns:c16="http://schemas.microsoft.com/office/drawing/2014/chart" uri="{C3380CC4-5D6E-409C-BE32-E72D297353CC}">
                <c16:uniqueId val="{00000009-50D4-4100-8CF1-32BCC681F789}"/>
              </c:ext>
            </c:extLst>
          </c:dPt>
          <c:dPt>
            <c:idx val="5"/>
            <c:invertIfNegative val="0"/>
            <c:bubble3D val="0"/>
            <c:spPr>
              <a:solidFill>
                <a:srgbClr val="FFA500"/>
              </a:solidFill>
            </c:spPr>
            <c:extLst>
              <c:ext xmlns:c16="http://schemas.microsoft.com/office/drawing/2014/chart" uri="{C3380CC4-5D6E-409C-BE32-E72D297353CC}">
                <c16:uniqueId val="{0000000B-50D4-4100-8CF1-32BCC681F789}"/>
              </c:ext>
            </c:extLst>
          </c:dPt>
          <c:dPt>
            <c:idx val="6"/>
            <c:invertIfNegative val="0"/>
            <c:bubble3D val="0"/>
            <c:spPr>
              <a:solidFill>
                <a:srgbClr val="A1A1A1"/>
              </a:solidFill>
            </c:spPr>
            <c:extLst>
              <c:ext xmlns:c16="http://schemas.microsoft.com/office/drawing/2014/chart" uri="{C3380CC4-5D6E-409C-BE32-E72D297353CC}">
                <c16:uniqueId val="{0000000D-50D4-4100-8CF1-32BCC681F789}"/>
              </c:ext>
            </c:extLst>
          </c:dPt>
          <c:dPt>
            <c:idx val="7"/>
            <c:invertIfNegative val="0"/>
            <c:bubble3D val="0"/>
            <c:spPr>
              <a:solidFill>
                <a:srgbClr val="FF4500"/>
              </a:solidFill>
            </c:spPr>
            <c:extLst>
              <c:ext xmlns:c16="http://schemas.microsoft.com/office/drawing/2014/chart" uri="{C3380CC4-5D6E-409C-BE32-E72D297353CC}">
                <c16:uniqueId val="{0000000F-50D4-4100-8CF1-32BCC681F789}"/>
              </c:ext>
            </c:extLst>
          </c:dPt>
          <c:dPt>
            <c:idx val="8"/>
            <c:invertIfNegative val="0"/>
            <c:bubble3D val="0"/>
            <c:spPr>
              <a:solidFill>
                <a:srgbClr val="A0522D"/>
              </a:solidFill>
            </c:spPr>
            <c:extLst>
              <c:ext xmlns:c16="http://schemas.microsoft.com/office/drawing/2014/chart" uri="{C3380CC4-5D6E-409C-BE32-E72D297353CC}">
                <c16:uniqueId val="{00000011-50D4-4100-8CF1-32BCC681F789}"/>
              </c:ext>
            </c:extLst>
          </c:dPt>
          <c:dPt>
            <c:idx val="9"/>
            <c:invertIfNegative val="0"/>
            <c:bubble3D val="0"/>
            <c:spPr>
              <a:solidFill>
                <a:srgbClr val="FFD700"/>
              </a:solidFill>
            </c:spPr>
            <c:extLst>
              <c:ext xmlns:c16="http://schemas.microsoft.com/office/drawing/2014/chart" uri="{C3380CC4-5D6E-409C-BE32-E72D297353CC}">
                <c16:uniqueId val="{00000013-50D4-4100-8CF1-32BCC681F789}"/>
              </c:ext>
            </c:extLst>
          </c:dPt>
          <c:dPt>
            <c:idx val="10"/>
            <c:invertIfNegative val="0"/>
            <c:bubble3D val="0"/>
            <c:spPr>
              <a:solidFill>
                <a:srgbClr val="3CB371"/>
              </a:solidFill>
            </c:spPr>
            <c:extLst>
              <c:ext xmlns:c16="http://schemas.microsoft.com/office/drawing/2014/chart" uri="{C3380CC4-5D6E-409C-BE32-E72D297353CC}">
                <c16:uniqueId val="{00000015-50D4-4100-8CF1-32BCC681F789}"/>
              </c:ext>
            </c:extLst>
          </c:dPt>
          <c:dPt>
            <c:idx val="11"/>
            <c:invertIfNegative val="0"/>
            <c:bubble3D val="0"/>
            <c:spPr>
              <a:solidFill>
                <a:srgbClr val="54A9DD"/>
              </a:solidFill>
            </c:spPr>
            <c:extLst>
              <c:ext xmlns:c16="http://schemas.microsoft.com/office/drawing/2014/chart" uri="{C3380CC4-5D6E-409C-BE32-E72D297353CC}">
                <c16:uniqueId val="{00000017-50D4-4100-8CF1-32BCC681F789}"/>
              </c:ext>
            </c:extLst>
          </c:dPt>
          <c:dPt>
            <c:idx val="12"/>
            <c:invertIfNegative val="0"/>
            <c:bubble3D val="0"/>
            <c:spPr>
              <a:solidFill>
                <a:srgbClr val="6A5ACD"/>
              </a:solidFill>
            </c:spPr>
            <c:extLst>
              <c:ext xmlns:c16="http://schemas.microsoft.com/office/drawing/2014/chart" uri="{C3380CC4-5D6E-409C-BE32-E72D297353CC}">
                <c16:uniqueId val="{00000019-50D4-4100-8CF1-32BCC681F789}"/>
              </c:ext>
            </c:extLst>
          </c:dPt>
          <c:dPt>
            <c:idx val="13"/>
            <c:invertIfNegative val="0"/>
            <c:bubble3D val="0"/>
            <c:spPr>
              <a:solidFill>
                <a:srgbClr val="4169E1"/>
              </a:solidFill>
            </c:spPr>
            <c:extLst>
              <c:ext xmlns:c16="http://schemas.microsoft.com/office/drawing/2014/chart" uri="{C3380CC4-5D6E-409C-BE32-E72D297353CC}">
                <c16:uniqueId val="{0000001B-50D4-4100-8CF1-32BCC681F789}"/>
              </c:ext>
            </c:extLst>
          </c:dPt>
          <c:dPt>
            <c:idx val="14"/>
            <c:invertIfNegative val="0"/>
            <c:bubble3D val="0"/>
            <c:spPr>
              <a:solidFill>
                <a:srgbClr val="9370DB"/>
              </a:solidFill>
            </c:spPr>
            <c:extLst>
              <c:ext xmlns:c16="http://schemas.microsoft.com/office/drawing/2014/chart" uri="{C3380CC4-5D6E-409C-BE32-E72D297353CC}">
                <c16:uniqueId val="{0000001D-50D4-4100-8CF1-32BCC681F789}"/>
              </c:ext>
            </c:extLst>
          </c:dPt>
          <c:dPt>
            <c:idx val="15"/>
            <c:invertIfNegative val="0"/>
            <c:bubble3D val="0"/>
            <c:spPr>
              <a:solidFill>
                <a:srgbClr val="BA55D3"/>
              </a:solidFill>
            </c:spPr>
            <c:extLst>
              <c:ext xmlns:c16="http://schemas.microsoft.com/office/drawing/2014/chart" uri="{C3380CC4-5D6E-409C-BE32-E72D297353CC}">
                <c16:uniqueId val="{0000001F-50D4-4100-8CF1-32BCC681F789}"/>
              </c:ext>
            </c:extLst>
          </c:dPt>
          <c:dPt>
            <c:idx val="16"/>
            <c:invertIfNegative val="0"/>
            <c:bubble3D val="0"/>
            <c:spPr>
              <a:solidFill>
                <a:srgbClr val="66CDAA"/>
              </a:solidFill>
            </c:spPr>
            <c:extLst>
              <c:ext xmlns:c16="http://schemas.microsoft.com/office/drawing/2014/chart" uri="{C3380CC4-5D6E-409C-BE32-E72D297353CC}">
                <c16:uniqueId val="{00000021-50D4-4100-8CF1-32BCC681F789}"/>
              </c:ext>
            </c:extLst>
          </c:dPt>
          <c:dPt>
            <c:idx val="17"/>
            <c:invertIfNegative val="0"/>
            <c:bubble3D val="0"/>
            <c:spPr>
              <a:solidFill>
                <a:srgbClr val="D8BFD8"/>
              </a:solidFill>
            </c:spPr>
            <c:extLst>
              <c:ext xmlns:c16="http://schemas.microsoft.com/office/drawing/2014/chart" uri="{C3380CC4-5D6E-409C-BE32-E72D297353CC}">
                <c16:uniqueId val="{00000023-50D4-4100-8CF1-32BCC681F789}"/>
              </c:ext>
            </c:extLst>
          </c:dPt>
          <c:dPt>
            <c:idx val="18"/>
            <c:invertIfNegative val="0"/>
            <c:bubble3D val="0"/>
            <c:spPr>
              <a:solidFill>
                <a:srgbClr val="FF69B4"/>
              </a:solidFill>
            </c:spPr>
            <c:extLst>
              <c:ext xmlns:c16="http://schemas.microsoft.com/office/drawing/2014/chart" uri="{C3380CC4-5D6E-409C-BE32-E72D297353CC}">
                <c16:uniqueId val="{00000025-50D4-4100-8CF1-32BCC681F789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Sheet1!$A$2:$A$20</c:f>
              <c:strCache>
                <c:ptCount val="19"/>
                <c:pt idx="0">
                  <c:v>Metallit ja metallituotteet</c:v>
                </c:pt>
                <c:pt idx="1">
                  <c:v>Puu ja paperituotteet</c:v>
                </c:pt>
                <c:pt idx="2">
                  <c:v>Öljy ja öljytuotteet</c:v>
                </c:pt>
                <c:pt idx="3">
                  <c:v>Kemialliset aineet ja tuotteet</c:v>
                </c:pt>
                <c:pt idx="4">
                  <c:v>Teollisuuden koneet</c:v>
                </c:pt>
                <c:pt idx="5">
                  <c:v>Sähkö- ja elektroniikkateollisuuden koneet ja laitteet</c:v>
                </c:pt>
                <c:pt idx="6">
                  <c:v>Kuljetusvälineet</c:v>
                </c:pt>
                <c:pt idx="7">
                  <c:v>Puolustusteollisuus</c:v>
                </c:pt>
                <c:pt idx="8">
                  <c:v>Elintarvikkeet</c:v>
                </c:pt>
                <c:pt idx="9">
                  <c:v>Rakentaminen</c:v>
                </c:pt>
                <c:pt idx="10">
                  <c:v>Muut tavarat</c:v>
                </c:pt>
                <c:pt idx="11">
                  <c:v>Tieto- ja viestintäteknologia</c:v>
                </c:pt>
                <c:pt idx="12">
                  <c:v>Matkailu</c:v>
                </c:pt>
                <c:pt idx="13">
                  <c:v>Kuljetus</c:v>
                </c:pt>
                <c:pt idx="14">
                  <c:v>Tekniset palvelut</c:v>
                </c:pt>
                <c:pt idx="15">
                  <c:v>Rakentaminen</c:v>
                </c:pt>
                <c:pt idx="16">
                  <c:v>Konsultointi</c:v>
                </c:pt>
                <c:pt idx="17">
                  <c:v>Muut palvelut</c:v>
                </c:pt>
                <c:pt idx="18">
                  <c:v>Joku muu</c:v>
                </c:pt>
              </c:strCache>
            </c:strRef>
          </c:cat>
          <c:val>
            <c:numRef>
              <c:f>Sheet1!$B$2:$B$20</c:f>
              <c:numCache>
                <c:formatCode>0.0%</c:formatCode>
                <c:ptCount val="19"/>
                <c:pt idx="0">
                  <c:v>0.25233644859813081</c:v>
                </c:pt>
                <c:pt idx="1">
                  <c:v>0.14018691588785046</c:v>
                </c:pt>
                <c:pt idx="2">
                  <c:v>0</c:v>
                </c:pt>
                <c:pt idx="3">
                  <c:v>3.7383177570093455E-2</c:v>
                </c:pt>
                <c:pt idx="4">
                  <c:v>0.12149532710280374</c:v>
                </c:pt>
                <c:pt idx="5">
                  <c:v>5.6074766355140186E-2</c:v>
                </c:pt>
                <c:pt idx="6">
                  <c:v>0</c:v>
                </c:pt>
                <c:pt idx="7">
                  <c:v>1.8691588785046728E-2</c:v>
                </c:pt>
                <c:pt idx="8">
                  <c:v>6.5420560747663545E-2</c:v>
                </c:pt>
                <c:pt idx="9">
                  <c:v>2.8037383177570093E-2</c:v>
                </c:pt>
                <c:pt idx="10">
                  <c:v>6.5420560747663545E-2</c:v>
                </c:pt>
                <c:pt idx="11">
                  <c:v>6.5420560747663545E-2</c:v>
                </c:pt>
                <c:pt idx="12">
                  <c:v>1.8691588785046728E-2</c:v>
                </c:pt>
                <c:pt idx="13">
                  <c:v>1.8691588785046728E-2</c:v>
                </c:pt>
                <c:pt idx="14">
                  <c:v>2.8037383177570093E-2</c:v>
                </c:pt>
                <c:pt idx="15">
                  <c:v>9.3457943925233638E-3</c:v>
                </c:pt>
                <c:pt idx="16">
                  <c:v>9.3457943925233638E-3</c:v>
                </c:pt>
                <c:pt idx="17">
                  <c:v>1.8691588785046728E-2</c:v>
                </c:pt>
                <c:pt idx="18">
                  <c:v>4.6728971962616821E-2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50D4-4100-8CF1-32BCC681F7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Vuosiliikevaihto (N = 109)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71FF-48E6-BED7-BCE684ABEF91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71FF-48E6-BED7-BCE684ABEF91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71FF-48E6-BED7-BCE684ABEF91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71FF-48E6-BED7-BCE684ABEF91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2 miljoonaa euroa</c:v>
                </c:pt>
                <c:pt idx="1">
                  <c:v>2-10 miljoonaa euroa</c:v>
                </c:pt>
                <c:pt idx="2">
                  <c:v>11-49 miljoonaa euroa</c:v>
                </c:pt>
                <c:pt idx="3">
                  <c:v>50 miljoonaa euroa tai enemmän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0.13761467889908258</c:v>
                </c:pt>
                <c:pt idx="1">
                  <c:v>0.22018348623853212</c:v>
                </c:pt>
                <c:pt idx="2">
                  <c:v>0.37614678899082571</c:v>
                </c:pt>
                <c:pt idx="3">
                  <c:v>0.26605504587155965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1FF-48E6-BED7-BCE684ABEF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Henkilöstömäärä (N = 109)</c:v>
                </c:pt>
              </c:strCache>
            </c:strRef>
          </c:tx>
          <c:spPr>
            <a:solidFill>
              <a:srgbClr val="4682B4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4682B4"/>
              </a:solidFill>
            </c:spPr>
            <c:extLst>
              <c:ext xmlns:c16="http://schemas.microsoft.com/office/drawing/2014/chart" uri="{C3380CC4-5D6E-409C-BE32-E72D297353CC}">
                <c16:uniqueId val="{00000001-F060-4BF1-994C-7474722BEBA0}"/>
              </c:ext>
            </c:extLst>
          </c:dPt>
          <c:dPt>
            <c:idx val="1"/>
            <c:invertIfNegative val="0"/>
            <c:bubble3D val="0"/>
            <c:spPr>
              <a:solidFill>
                <a:srgbClr val="9ACD32"/>
              </a:solidFill>
            </c:spPr>
            <c:extLst>
              <c:ext xmlns:c16="http://schemas.microsoft.com/office/drawing/2014/chart" uri="{C3380CC4-5D6E-409C-BE32-E72D297353CC}">
                <c16:uniqueId val="{00000003-F060-4BF1-994C-7474722BEBA0}"/>
              </c:ext>
            </c:extLst>
          </c:dPt>
          <c:dPt>
            <c:idx val="2"/>
            <c:invertIfNegative val="0"/>
            <c:bubble3D val="0"/>
            <c:spPr>
              <a:solidFill>
                <a:srgbClr val="708090"/>
              </a:solidFill>
            </c:spPr>
            <c:extLst>
              <c:ext xmlns:c16="http://schemas.microsoft.com/office/drawing/2014/chart" uri="{C3380CC4-5D6E-409C-BE32-E72D297353CC}">
                <c16:uniqueId val="{00000005-F060-4BF1-994C-7474722BEBA0}"/>
              </c:ext>
            </c:extLst>
          </c:dPt>
          <c:dPt>
            <c:idx val="3"/>
            <c:invertIfNegative val="0"/>
            <c:bubble3D val="0"/>
            <c:spPr>
              <a:solidFill>
                <a:srgbClr val="CD853F"/>
              </a:solidFill>
            </c:spPr>
            <c:extLst>
              <c:ext xmlns:c16="http://schemas.microsoft.com/office/drawing/2014/chart" uri="{C3380CC4-5D6E-409C-BE32-E72D297353CC}">
                <c16:uniqueId val="{00000007-F060-4BF1-994C-7474722BEBA0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smtId="4294967295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Alle 10</c:v>
                </c:pt>
                <c:pt idx="1">
                  <c:v>11-49</c:v>
                </c:pt>
                <c:pt idx="2">
                  <c:v>50-249</c:v>
                </c:pt>
                <c:pt idx="3">
                  <c:v>250 tai yli</c:v>
                </c:pt>
              </c:strCache>
            </c:strRef>
          </c:cat>
          <c:val>
            <c:numRef>
              <c:f>Sheet1!$B$2:$B$5</c:f>
              <c:numCache>
                <c:formatCode>0.0%</c:formatCode>
                <c:ptCount val="4"/>
                <c:pt idx="0">
                  <c:v>0.11926605504587157</c:v>
                </c:pt>
                <c:pt idx="1">
                  <c:v>0.28440366972477066</c:v>
                </c:pt>
                <c:pt idx="2">
                  <c:v>0.37614678899082571</c:v>
                </c:pt>
                <c:pt idx="3">
                  <c:v>0.22018348623853212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60-4BF1-994C-7474722BE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2"/>
        <c:axId val="67451136"/>
        <c:axId val="66437120"/>
      </c:barChart>
      <c:catAx>
        <c:axId val="67451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6437120"/>
        <c:crosses val="autoZero"/>
        <c:auto val="0"/>
        <c:lblAlgn val="ctr"/>
        <c:lblOffset val="100"/>
        <c:noMultiLvlLbl val="0"/>
      </c:catAx>
      <c:valAx>
        <c:axId val="66437120"/>
        <c:scaling>
          <c:orientation val="minMax"/>
          <c:max val="1"/>
          <c:min val="0"/>
        </c:scaling>
        <c:delete val="0"/>
        <c:axPos val="l"/>
        <c:majorGridlines>
          <c:spPr>
            <a:ln w="12700">
              <a:solidFill>
                <a:srgbClr val="D3D3D3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fi-FI" sz="800" b="0"/>
                  <a:t>Prosentti</a:t>
                </a:r>
              </a:p>
            </c:rich>
          </c:tx>
          <c:overlay val="0"/>
        </c:title>
        <c:numFmt formatCode="0%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800" smtId="4294967295"/>
            </a:pPr>
            <a:endParaRPr lang="fi-FI"/>
          </a:p>
        </c:txPr>
        <c:crossAx val="67451136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 smtId="4294967295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0D13AD00-C0F7-46C4-97A0-1A15665499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1D9ED9-B1D8-4F59-A4EE-7828DF5F9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F65F0-5CD8-41DF-89E1-22096C1AB318}" type="datetime1">
              <a:rPr lang="fi-FI" smtClean="0"/>
              <a:t>12.3.2025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BDD7E1E-C080-4A9B-A6B9-3C41B12105E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00637475-3517-4217-AF00-9C56D3AD838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A3EBE3-D7EB-4F27-B056-652D08283A2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030576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C04280-BA24-4EAD-9108-43EFDD969BC5}" type="datetime1">
              <a:rPr lang="fi-FI" smtClean="0"/>
              <a:t>12.3.2025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9D44A-A2CE-4F46-8183-3B78CFA07A1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00601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7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6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0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55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4.png"/><Relationship Id="rId5" Type="http://schemas.openxmlformats.org/officeDocument/2006/relationships/image" Target="../media/image53.svg"/><Relationship Id="rId4" Type="http://schemas.openxmlformats.org/officeDocument/2006/relationships/image" Target="../media/image52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0.png"/><Relationship Id="rId5" Type="http://schemas.openxmlformats.org/officeDocument/2006/relationships/image" Target="../media/image61.svg"/><Relationship Id="rId4" Type="http://schemas.openxmlformats.org/officeDocument/2006/relationships/image" Target="../media/image6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3.svg"/><Relationship Id="rId7" Type="http://schemas.openxmlformats.org/officeDocument/2006/relationships/image" Target="../media/image67.svg"/><Relationship Id="rId2" Type="http://schemas.openxmlformats.org/officeDocument/2006/relationships/image" Target="../media/image6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4.png"/><Relationship Id="rId5" Type="http://schemas.openxmlformats.org/officeDocument/2006/relationships/image" Target="../media/image71.svg"/><Relationship Id="rId4" Type="http://schemas.openxmlformats.org/officeDocument/2006/relationships/image" Target="../media/image7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svg"/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svg"/><Relationship Id="rId7" Type="http://schemas.openxmlformats.org/officeDocument/2006/relationships/image" Target="../media/image77.svg"/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6.png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svg"/><Relationship Id="rId7" Type="http://schemas.openxmlformats.org/officeDocument/2006/relationships/image" Target="../media/image55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4.png"/><Relationship Id="rId5" Type="http://schemas.openxmlformats.org/officeDocument/2006/relationships/image" Target="../media/image79.svg"/><Relationship Id="rId4" Type="http://schemas.openxmlformats.org/officeDocument/2006/relationships/image" Target="../media/image7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svg"/><Relationship Id="rId2" Type="http://schemas.openxmlformats.org/officeDocument/2006/relationships/image" Target="../media/image8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3.svg"/><Relationship Id="rId4" Type="http://schemas.openxmlformats.org/officeDocument/2006/relationships/image" Target="../media/image8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01F0-230F-4494-9F6F-C2A09E9653F6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1B8BF41-220B-4CE0-B02C-E768D6696D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63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AD32259C-5089-4DFC-AAEC-ACD866E8EC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1298713"/>
            <a:ext cx="3056893" cy="5565113"/>
          </a:xfrm>
          <a:prstGeom prst="rect">
            <a:avLst/>
          </a:prstGeom>
        </p:spPr>
      </p:pic>
      <p:pic>
        <p:nvPicPr>
          <p:cNvPr id="21" name="Kuva 20">
            <a:extLst>
              <a:ext uri="{FF2B5EF4-FFF2-40B4-BE49-F238E27FC236}">
                <a16:creationId xmlns:a16="http://schemas.microsoft.com/office/drawing/2014/main" id="{0373A784-1E92-4F2F-99D8-BC219553F02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71962" y="157045"/>
            <a:ext cx="1556595" cy="1495661"/>
          </a:xfrm>
          <a:prstGeom prst="rect">
            <a:avLst/>
          </a:prstGeom>
        </p:spPr>
      </p:pic>
      <p:sp>
        <p:nvSpPr>
          <p:cNvPr id="11" name="Päivämäärän paikkamerkki 2">
            <a:extLst>
              <a:ext uri="{FF2B5EF4-FFF2-40B4-BE49-F238E27FC236}">
                <a16:creationId xmlns:a16="http://schemas.microsoft.com/office/drawing/2014/main" id="{7378932E-2B8E-48A5-8B3B-0783120B2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E3CAC8FB-1B88-4CF1-9473-D88FB34184B1}" type="datetime1">
              <a:rPr lang="fi-FI" smtClean="0"/>
              <a:t>12.3.2025</a:t>
            </a:fld>
            <a:endParaRPr lang="fi-FI"/>
          </a:p>
        </p:txBody>
      </p:sp>
      <p:sp>
        <p:nvSpPr>
          <p:cNvPr id="12" name="Alatunnisteen paikkamerkki 3">
            <a:extLst>
              <a:ext uri="{FF2B5EF4-FFF2-40B4-BE49-F238E27FC236}">
                <a16:creationId xmlns:a16="http://schemas.microsoft.com/office/drawing/2014/main" id="{0539E262-07A6-48E6-86FE-942DFCA1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4" name="Dian numeron paikkamerkki 4">
            <a:extLst>
              <a:ext uri="{FF2B5EF4-FFF2-40B4-BE49-F238E27FC236}">
                <a16:creationId xmlns:a16="http://schemas.microsoft.com/office/drawing/2014/main" id="{8F88A8F5-53C4-40B4-A8EF-BFCB0D1D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3" name="Otsikko 1">
            <a:extLst>
              <a:ext uri="{FF2B5EF4-FFF2-40B4-BE49-F238E27FC236}">
                <a16:creationId xmlns:a16="http://schemas.microsoft.com/office/drawing/2014/main" id="{11396BA1-0447-4882-B00F-5D1591B1DD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4726" y="4321004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0CEBB99B-427F-48D3-9060-C67FF53FB8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55692" y="2725312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65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02B87ECA-4C1C-43B8-95DC-31D54347D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31791" y="0"/>
            <a:ext cx="6860209" cy="6860209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34E3AEA7-AD9C-45DB-AA69-6B27570416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4770119"/>
            <a:ext cx="5393693" cy="2087881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3383DC0D-EA75-4640-9145-D945491E56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32100" y="6477552"/>
            <a:ext cx="1601052" cy="380448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9C2DC9C2-3B15-4D8D-A81A-EEF51E52AC0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2007" y="-8834"/>
            <a:ext cx="8878711" cy="3352800"/>
          </a:xfrm>
          <a:prstGeom prst="rect">
            <a:avLst/>
          </a:prstGeom>
        </p:spPr>
      </p:pic>
      <p:sp>
        <p:nvSpPr>
          <p:cNvPr id="15" name="Päivämäärän paikkamerkki 2">
            <a:extLst>
              <a:ext uri="{FF2B5EF4-FFF2-40B4-BE49-F238E27FC236}">
                <a16:creationId xmlns:a16="http://schemas.microsoft.com/office/drawing/2014/main" id="{CABFEE31-1B3D-46EE-88B4-9306A06B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F8B9D0D5-C6C8-492F-BC31-672FE6BA9AB8}" type="datetime1">
              <a:rPr lang="fi-FI" smtClean="0"/>
              <a:t>12.3.2025</a:t>
            </a:fld>
            <a:endParaRPr lang="fi-FI"/>
          </a:p>
        </p:txBody>
      </p:sp>
      <p:sp>
        <p:nvSpPr>
          <p:cNvPr id="19" name="Alatunnisteen paikkamerkki 3">
            <a:extLst>
              <a:ext uri="{FF2B5EF4-FFF2-40B4-BE49-F238E27FC236}">
                <a16:creationId xmlns:a16="http://schemas.microsoft.com/office/drawing/2014/main" id="{270ADD0D-885C-452E-BE47-16145F0CA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0" name="Dian numeron paikkamerkki 4">
            <a:extLst>
              <a:ext uri="{FF2B5EF4-FFF2-40B4-BE49-F238E27FC236}">
                <a16:creationId xmlns:a16="http://schemas.microsoft.com/office/drawing/2014/main" id="{58FB19F6-3ACF-4F7F-B39F-B54E2432C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22" name="Otsikko 1">
            <a:extLst>
              <a:ext uri="{FF2B5EF4-FFF2-40B4-BE49-F238E27FC236}">
                <a16:creationId xmlns:a16="http://schemas.microsoft.com/office/drawing/2014/main" id="{0F085BB7-9BE3-4CB4-9D6C-C8D37D99F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8025" y="3171825"/>
            <a:ext cx="4543425" cy="120373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EA005019-E151-4930-8E74-5C21B1E4A85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49873" y="4045789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12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imaatio ratas_esityksen alkuun tai loppu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peili&#10;&#10;Kuvaus luotu automaattisesti">
            <a:extLst>
              <a:ext uri="{FF2B5EF4-FFF2-40B4-BE49-F238E27FC236}">
                <a16:creationId xmlns:a16="http://schemas.microsoft.com/office/drawing/2014/main" id="{9721A0EE-F1BE-4508-9173-1027A57158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50" y="1281112"/>
            <a:ext cx="3857625" cy="3857625"/>
          </a:xfrm>
          <a:prstGeom prst="rect">
            <a:avLst/>
          </a:prstGeom>
        </p:spPr>
      </p:pic>
      <p:sp>
        <p:nvSpPr>
          <p:cNvPr id="5" name="Otsikko 1">
            <a:extLst>
              <a:ext uri="{FF2B5EF4-FFF2-40B4-BE49-F238E27FC236}">
                <a16:creationId xmlns:a16="http://schemas.microsoft.com/office/drawing/2014/main" id="{994A2891-E156-4FC8-9438-325555762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375" y="3162300"/>
            <a:ext cx="2943225" cy="2327688"/>
          </a:xfrm>
        </p:spPr>
        <p:txBody>
          <a:bodyPr anchor="t"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13FA966F-8AC6-4AD1-866D-D04B2EAF21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62425" y="5713576"/>
            <a:ext cx="2258995" cy="5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404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BE2F5594-8E92-41BC-8867-CBBC14BD0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240A7-CF2A-416C-8D17-0C2448A71565}" type="datetime1">
              <a:rPr lang="fi-FI" smtClean="0"/>
              <a:t>12.3.2025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9B835E5-8A7B-412C-8B37-523754DC5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AE894E2-455F-417B-AE61-AFE4517F1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63380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B7E3618-2530-4EE0-B6C3-C11F412FE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E253EB-4EB0-4935-A939-99BF0B7A0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873FFCD-7566-4AC7-91A9-7D34999A0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AE0FC-3734-48BF-8F55-51517EEB7F78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C3D4B1-CDC4-47B7-8A96-D3F50DB7D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CFB3FA6-778B-4C7B-B37A-D18E1C7ED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452812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8EBF66D2-1CFA-450D-A129-5488E7C66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DC1C2B0A-09E0-4DBB-9919-A728948EB07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4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177FA-78B1-46AD-ABEC-8E79D60C1022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4D07E865-FB74-4290-8A5B-881FF9082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4A7576CE-FE1F-4D91-9D8E-EA37988E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E84F0BE7-67CF-4588-93A6-080714969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4061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C57B-64C9-4392-8C06-8632641B6CE4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3180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4445-413C-4C93-BA1D-97A553219225}" type="datetime1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92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41172-8CDD-4EEE-960C-CC575B6CDC4D}" type="datetime1">
              <a:rPr lang="fi-FI" smtClean="0"/>
              <a:t>12.3.2025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712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202F8-76F6-48C2-BB16-14F030E3FE35}" type="datetime1">
              <a:rPr lang="fi-FI" smtClean="0"/>
              <a:t>12.3.2025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B9E95B92-8726-4930-A255-2F27AE795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DBC2D19B-A6C1-479D-A508-DD2AF8951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5779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4AB1D4E-9FD0-406C-BD3D-F36510C6D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ED7F0D-4E7C-4918-8926-FB4764BC5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93756-5B8D-4FDF-AF61-EA340FFE003D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04046189-E7D0-4EB2-9A7F-9A70486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476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130EC-EE98-4A32-9F05-6EE8D205D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5B9C96C-C317-49B9-8FE0-E96EE53523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10B69CC-1DF7-4B85-B176-A24171472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37B4-3A17-49CB-9389-10A3F23900BD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7C40EA8-0D3E-4614-9FA5-64E9B1F3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C417BAF-CDF8-435F-96DF-586296DB8B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C0DF97D-8C69-4125-A070-47DDE947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788FB0F-A4B2-4211-A060-A67440C46C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9177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BF1C66BC-6772-40F5-934A-AABDBD4346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F0DE08C1-5FDE-4B8C-92AA-5CCC06B9B4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4C07D-C3A4-4596-9EE1-B6192DDBDF27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Otsikko 1">
            <a:extLst>
              <a:ext uri="{FF2B5EF4-FFF2-40B4-BE49-F238E27FC236}">
                <a16:creationId xmlns:a16="http://schemas.microsoft.com/office/drawing/2014/main" id="{F5EFCF63-35BB-48D0-A02A-E2564CFA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F0514842-8076-4A26-811E-87A3DF769E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Dian numeron paikkamerkki 5">
            <a:extLst>
              <a:ext uri="{FF2B5EF4-FFF2-40B4-BE49-F238E27FC236}">
                <a16:creationId xmlns:a16="http://schemas.microsoft.com/office/drawing/2014/main" id="{A190E134-26FB-4D2C-9093-3643639B7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95342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D9599-F8C3-4E16-92FE-1639A2F090E8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000077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4EB7-8951-4CB4-B3D9-9DA3201A82D3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E7C4A680-09D1-4245-AAC6-6F66114E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EF64E38F-0504-4ECC-85C8-AB59D634F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6A299EFF-99D7-423D-9AEC-773F2B698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4470112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7408E-977B-4384-8EB3-E117B9F63EA5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9F323CED-9B21-4914-BBE0-96C93FA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608E496D-D33A-4FFC-9050-1225B563C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06B83487-E6E0-4A5E-BDA7-16228C7E6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0585BE96-F63C-47EA-A810-5F5332245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849065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sininen"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537A9-5EC6-4237-AA18-4B14814BE86E}" type="datetime1">
              <a:rPr lang="fi-FI" smtClean="0"/>
              <a:t>12.3.2025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2FF11E3C-4A01-461B-8A49-E5305079C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5EA0F42D-DF5D-47B7-A5B5-05E323BF0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39496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sininen"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496D99-066B-448D-BB23-34485EA650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C00C3-FA13-4D0D-89A4-FFEE62EF1437}" type="datetime1">
              <a:rPr lang="fi-FI" smtClean="0"/>
              <a:t>12.3.2025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C86966AF-C9DA-4719-9EBD-D4115365F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701659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sininen">
    <p:bg>
      <p:bgPr>
        <a:solidFill>
          <a:schemeClr val="accent1"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801AD68D-BEE8-4989-AAB9-A724FF123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97FDB190-2D4D-440E-8221-51BDAC3D37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6F1C7F00-6301-4C80-8C24-0AFBF7694C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AE876792-4FBB-4073-B4DA-C52E75BC536E}" type="datetime1">
              <a:rPr lang="fi-FI" smtClean="0"/>
              <a:t>12.3.2025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F84A19D4-4FD1-4D1A-A191-685F923C2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0CB25A1B-A6D5-4E48-91EE-B04968AE3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687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BB2642-49FE-407A-A3F4-0600B55015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542BF88-A9F2-4E2A-B0F1-8276E9D81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8FCF8F6-5F32-43A2-AC8B-954415E80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05EDE-1D7F-410F-88EC-30185458F402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48B0DC-D89C-405B-8306-443D022CC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AFC798E-1C05-4E68-8FDA-47B426270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305A476-C345-48E9-A7C5-E07948859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06A76AF-D851-4685-80F4-02A0FCC547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32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B64B5535-12A2-444F-B881-BF3E072D1E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7D25BCE7-3C58-4625-B134-D4925C434C3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53FBF5AA-B588-4DFE-BF76-C3354DF2A03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D115F5-8437-440C-87EB-C17E6B62E928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D827BA8A-BFEE-4F2C-9BB9-113EFD0DC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D3069FD1-4B67-4CD3-8634-B32C320EA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F0056C40-F7BB-4ACC-9A82-D6903014B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695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E30A4B-D4F1-4D68-829B-C9450B17FC88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3546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BE045-E739-4683-921C-9E3571297131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88726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1DDC-7A29-411D-AB2A-DB3160F426AD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C8452E8F-A576-4F74-B1B1-2525B5F77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443F6A56-28AA-470C-A288-7B5AFE3105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76F1C969-5C79-4E79-8C1B-32C1472C7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574134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A2A7-D247-49BF-808E-099534BFAE3A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71CE3AD-73BA-4432-B14F-66834C34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0F7529ED-6E94-4F0E-9A1D-B554AD75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C194B069-2676-448D-8BAE-F65320298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A27EC461-AC56-4FB4-B3FF-DD8B3FD0CA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717568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pinkki"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89032-1880-4839-9253-F354AC05199C}" type="datetime1">
              <a:rPr lang="fi-FI" smtClean="0"/>
              <a:t>12.3.2025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9AA739BF-E2F3-4B10-9B8D-06F98AC5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9A081EBC-78E5-4BBD-BDA9-49ADAA582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6905338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17FA9958-0408-4766-A8D7-E37777BAB2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77200" y="0"/>
            <a:ext cx="87148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D47F-5CA1-4777-94C0-15B3FC210915}" type="datetime1">
              <a:rPr lang="fi-FI" smtClean="0"/>
              <a:t>12.3.2025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5" name="Kuva 14">
            <a:extLst>
              <a:ext uri="{FF2B5EF4-FFF2-40B4-BE49-F238E27FC236}">
                <a16:creationId xmlns:a16="http://schemas.microsoft.com/office/drawing/2014/main" id="{48E22005-FACB-4E51-BC17-DBFD979423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725" y="5204287"/>
            <a:ext cx="1724025" cy="156729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975802D1-55CF-4772-96DA-72A0FD456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1389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 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E16D7E4C-1C6A-4E85-A20C-A25F6BDF17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377487" y="5095762"/>
            <a:ext cx="1685925" cy="162571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6425C37-0F88-4610-A8AF-BF4E41B46E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46B017-43E4-4833-BA31-594945C3E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52481BC-8F22-44EF-8464-17BFAF4B1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2E40E-A040-4634-A42E-A22540534437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5A0D6D-07D7-4ED0-AF0F-FA6EEF08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737FEBF-0ECB-4AE9-AB43-304286ED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07500EDC-0A48-41E1-B38C-C90A73585E2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5692" y="6005585"/>
            <a:ext cx="2680615" cy="26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82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uva 13">
            <a:extLst>
              <a:ext uri="{FF2B5EF4-FFF2-40B4-BE49-F238E27FC236}">
                <a16:creationId xmlns:a16="http://schemas.microsoft.com/office/drawing/2014/main" id="{B326F0DF-1493-4EE5-94E2-9A3543446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27821" y="0"/>
            <a:ext cx="6109772" cy="2255285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55B6FA2A-CE5B-444E-AB1D-A3971E5AFB4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950165"/>
            <a:ext cx="1484450" cy="3121151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3E3DA57-A0C2-4269-AA6A-C2041B36578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799" y="5533693"/>
            <a:ext cx="2835469" cy="1332329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207FBF-9498-4E36-9B25-A85A7631F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FDE5C-ED04-4C55-A468-0DAAA35B5A83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183FBAE-03B7-49A2-9059-DB106BDC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6" name="Otsikko 1">
            <a:extLst>
              <a:ext uri="{FF2B5EF4-FFF2-40B4-BE49-F238E27FC236}">
                <a16:creationId xmlns:a16="http://schemas.microsoft.com/office/drawing/2014/main" id="{7A62D804-0625-4D73-8C50-90A55877E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365125"/>
            <a:ext cx="9686925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92E865E3-39AF-405E-B818-2775B8F0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0200" y="1825625"/>
            <a:ext cx="9686925" cy="435133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8" name="Dian numeron paikkamerkki 5">
            <a:extLst>
              <a:ext uri="{FF2B5EF4-FFF2-40B4-BE49-F238E27FC236}">
                <a16:creationId xmlns:a16="http://schemas.microsoft.com/office/drawing/2014/main" id="{D5F760AC-B6C7-446B-9C00-19B3DF3C0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8521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0149BDF-F46F-4871-BA21-8AD5A902B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21475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650C37-7A28-454A-9000-90D9876C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924493"/>
            <a:ext cx="10515600" cy="161710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F0523-03C6-4748-AAC6-6DF6610DF367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63036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77F89-92B9-4A0E-953B-E031DA5F7BFB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F5F398E1-4FEA-4C47-8DBB-67002E466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53C25F3-3EC4-4DE1-A238-4D351EE95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419D7574-E807-47CA-AE37-D5658E3269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3078962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BD722C2-C396-4906-A41B-5C8AA851F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D7ECACE-AB10-4E69-8024-3934B71AC3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00C56C4-D933-4857-96E4-EC6D13A025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A50770-AA2C-4740-B821-8532723FE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C4E1C-9627-4A94-922F-09B49EB1A00E}" type="datetime1">
              <a:rPr lang="fi-FI" smtClean="0"/>
              <a:t>12.3.2025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F906029-AA9F-46C1-8C9E-AD0C5F7D5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EF8FF3F-0866-4459-AB3C-CEA6B4E42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D7D77BBA-8B6E-4F47-9695-F42CC253C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5E3742E4-B808-4663-91DE-005687581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5D7AE2B7-5BC9-42F8-BFD1-2BF17D56F5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6" name="Sisällön paikkamerkki 5">
            <a:extLst>
              <a:ext uri="{FF2B5EF4-FFF2-40B4-BE49-F238E27FC236}">
                <a16:creationId xmlns:a16="http://schemas.microsoft.com/office/drawing/2014/main" id="{4B00869B-713A-4CB8-B785-5B128E4E81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984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D1577AF8-DD86-4024-93E2-7E1A51C73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38B27854-73B8-4FFC-8F83-62F8B7C924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410CD2C3-62B1-408D-97B3-9188FE536FC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30908ED-3482-4FBF-B121-C4420B8C6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27FFB0-6391-4A75-8B78-C7629EDD47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CB2CD6C-89CB-4290-8245-E9CDBB2F9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10A0DB2-00AB-4AB4-AE88-21856CF0C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D6A4-63AE-47D2-A595-BF5F22D4C2F2}" type="datetime1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F0851F6-DB17-418D-8ACA-61B6C8DD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75FFE64-F4AD-4C4F-A49D-18AF7B0B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6448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 lim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0862-5907-47C8-B64A-B1A99D9BFFBC}" type="datetime1">
              <a:rPr lang="fi-FI" smtClean="0"/>
              <a:t>12.3.2025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13" name="Otsikko 1">
            <a:extLst>
              <a:ext uri="{FF2B5EF4-FFF2-40B4-BE49-F238E27FC236}">
                <a16:creationId xmlns:a16="http://schemas.microsoft.com/office/drawing/2014/main" id="{3A76CEC0-F009-47A4-B0A2-E9BD45A99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14" name="Sisällön paikkamerkki 2">
            <a:extLst>
              <a:ext uri="{FF2B5EF4-FFF2-40B4-BE49-F238E27FC236}">
                <a16:creationId xmlns:a16="http://schemas.microsoft.com/office/drawing/2014/main" id="{ADF49E5B-594D-402D-905D-C898BED78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7676164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bullet lim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37C43CD6-6840-4B2C-9FC9-8C60C4A941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740400" cy="6858000"/>
          </a:xfrm>
          <a:prstGeom prst="rect">
            <a:avLst/>
          </a:prstGeom>
        </p:spPr>
      </p:pic>
      <p:sp>
        <p:nvSpPr>
          <p:cNvPr id="8" name="Sisällön paikkamerkki 2">
            <a:extLst>
              <a:ext uri="{FF2B5EF4-FFF2-40B4-BE49-F238E27FC236}">
                <a16:creationId xmlns:a16="http://schemas.microsoft.com/office/drawing/2014/main" id="{4C81F1E6-C66F-49A7-A986-B43AA3B57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3100" y="987424"/>
            <a:ext cx="5649912" cy="4108337"/>
          </a:xfrm>
          <a:noFill/>
          <a:effectLst>
            <a:softEdge rad="0"/>
          </a:effectLst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BD4BA423-B0BB-4B3B-AA90-40A0B946C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390B-854D-4E9D-BAEB-914E4E49D18D}" type="datetime1">
              <a:rPr lang="fi-FI" smtClean="0"/>
              <a:t>12.3.2025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4AA6169-8B46-4A45-89A9-451B8BEE9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34BFFF6-FB31-4AC1-B11B-286B9666676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30533" y="5220255"/>
            <a:ext cx="1794792" cy="15335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966515AD-FFF3-40E6-BE0B-6AD566B06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Otsikko 1">
            <a:extLst>
              <a:ext uri="{FF2B5EF4-FFF2-40B4-BE49-F238E27FC236}">
                <a16:creationId xmlns:a16="http://schemas.microsoft.com/office/drawing/2014/main" id="{E258B078-2E19-46E8-9BF3-E48356A5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981" y="987424"/>
            <a:ext cx="3902494" cy="1926669"/>
          </a:xfrm>
        </p:spPr>
        <p:txBody>
          <a:bodyPr anchor="t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3029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C3B0F693-8620-4238-9BCB-CBC0B37C74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B9796154-1B81-4CDE-8768-921EBEF853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5" name="Kuva 14">
            <a:extLst>
              <a:ext uri="{FF2B5EF4-FFF2-40B4-BE49-F238E27FC236}">
                <a16:creationId xmlns:a16="http://schemas.microsoft.com/office/drawing/2014/main" id="{A6CC50A6-FA20-42EB-A63B-816674AA37D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3E29281-DB2F-46E3-9F61-9B264F9D3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44575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057B119-54A3-48B7-91E1-DFD79B37D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601821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CAB312-19D1-4983-A280-148507C786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601821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9583713-393A-4BD7-A8DB-EC5705D44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28609" y="1681163"/>
            <a:ext cx="4326779" cy="45085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F3989-FCBF-4175-BD55-10F610F47128}" type="datetime1">
              <a:rPr lang="fi-FI" smtClean="0"/>
              <a:t>12.3.2025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250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ADE7BE7A-F042-41F8-A75E-32D988BFE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B8681-006F-47CE-A9BE-1C373364E9D4}" type="datetime1">
              <a:rPr lang="fi-FI" smtClean="0"/>
              <a:t>12.3.2025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997EA5-A02D-448E-BE72-FB37B3CE6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F71E9736-9F4A-4CE7-8B63-23B9A3639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86F4D845-2D4B-4484-B4A0-400661A882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925" y="590550"/>
            <a:ext cx="1812312" cy="1747586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C4E35FBA-36EC-4F89-9A69-18B47E34832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2328" y="2657257"/>
            <a:ext cx="771743" cy="771743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07018F7B-DEEE-44D1-9AE5-6BAA560E2B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0012" y="3616559"/>
            <a:ext cx="556373" cy="550390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B9DBAE0D-B3C5-48CA-AAA1-0EDC70DF56A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0385" y="4310447"/>
            <a:ext cx="424758" cy="424758"/>
          </a:xfrm>
          <a:prstGeom prst="rect">
            <a:avLst/>
          </a:prstGeom>
        </p:spPr>
      </p:pic>
      <p:pic>
        <p:nvPicPr>
          <p:cNvPr id="19" name="Kuva 18">
            <a:extLst>
              <a:ext uri="{FF2B5EF4-FFF2-40B4-BE49-F238E27FC236}">
                <a16:creationId xmlns:a16="http://schemas.microsoft.com/office/drawing/2014/main" id="{910F9D1A-F7FE-489A-AF13-CF2595505BA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0385" y="4973174"/>
            <a:ext cx="430740" cy="460653"/>
          </a:xfrm>
          <a:prstGeom prst="rect">
            <a:avLst/>
          </a:prstGeom>
        </p:spPr>
      </p:pic>
      <p:sp>
        <p:nvSpPr>
          <p:cNvPr id="20" name="Otsikko 1">
            <a:extLst>
              <a:ext uri="{FF2B5EF4-FFF2-40B4-BE49-F238E27FC236}">
                <a16:creationId xmlns:a16="http://schemas.microsoft.com/office/drawing/2014/main" id="{660C4BBA-D728-4B9A-9B19-B3DF60A5B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448" y="365251"/>
            <a:ext cx="937835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403B93D0-AEB3-42E5-B352-9DD044D6A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449" y="1825625"/>
            <a:ext cx="9378351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14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+ teksti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6784D06-670D-490B-BAA5-EFEC2CE90D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13541" y="4387980"/>
            <a:ext cx="1078459" cy="2470020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E6B4BE9E-097E-4FD9-9E92-F564B6C5CC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52951" y="382992"/>
            <a:ext cx="3761307" cy="3761307"/>
          </a:xfrm>
          <a:prstGeom prst="rect">
            <a:avLst/>
          </a:prstGeom>
        </p:spPr>
      </p:pic>
      <p:sp>
        <p:nvSpPr>
          <p:cNvPr id="28" name="Ellipsi 27">
            <a:extLst>
              <a:ext uri="{FF2B5EF4-FFF2-40B4-BE49-F238E27FC236}">
                <a16:creationId xmlns:a16="http://schemas.microsoft.com/office/drawing/2014/main" id="{9ED2D882-D299-42CD-B2B7-E36862595D62}"/>
              </a:ext>
            </a:extLst>
          </p:cNvPr>
          <p:cNvSpPr/>
          <p:nvPr userDrawn="1"/>
        </p:nvSpPr>
        <p:spPr>
          <a:xfrm>
            <a:off x="-552655" y="1643979"/>
            <a:ext cx="3656833" cy="3656833"/>
          </a:xfrm>
          <a:prstGeom prst="ellipse">
            <a:avLst/>
          </a:prstGeom>
          <a:blipFill>
            <a:blip r:embed="rId6"/>
            <a:stretch>
              <a:fillRect t="-25000" b="-25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C52D14F5-1ABA-4EC3-9215-88DC65B9042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10126" y="1557188"/>
            <a:ext cx="1432663" cy="1302422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94EFDD80-0915-47C0-A00C-A0E9CB2C9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7791" y="365251"/>
            <a:ext cx="820930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C884C321-DDE7-4ACB-8672-204BFB2DD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791" y="1825625"/>
            <a:ext cx="8209305" cy="39862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3" name="Päivämäärän paikkamerkki 2">
            <a:extLst>
              <a:ext uri="{FF2B5EF4-FFF2-40B4-BE49-F238E27FC236}">
                <a16:creationId xmlns:a16="http://schemas.microsoft.com/office/drawing/2014/main" id="{4E0F2629-EBAD-41E9-B007-0ED8EA179B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BC94CD7C-C9AD-4C54-B5CA-F38B98EB8CA8}" type="datetime1">
              <a:rPr lang="fi-FI" smtClean="0"/>
              <a:t>12.3.2025</a:t>
            </a:fld>
            <a:endParaRPr lang="fi-FI"/>
          </a:p>
        </p:txBody>
      </p:sp>
      <p:sp>
        <p:nvSpPr>
          <p:cNvPr id="14" name="Alatunnisteen paikkamerkki 3">
            <a:extLst>
              <a:ext uri="{FF2B5EF4-FFF2-40B4-BE49-F238E27FC236}">
                <a16:creationId xmlns:a16="http://schemas.microsoft.com/office/drawing/2014/main" id="{3693DB33-6718-49C9-8A97-0FAAFEB11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D5B2C172-79D8-4597-A0F0-10B3296F6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7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C738554-EACB-4859-9AF0-1161C6046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60681525-44B3-407E-9179-862CB4BCB35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5E80CEDA-92BD-4162-80F3-B777FA7CDBF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6D519C1-DBA2-4853-BB94-BAA5D8D6F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AF95B21-D280-4C07-A42D-4582F99C4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2C84588-F671-4ED1-A1BD-0CF6A4310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4FD6AE44-14B0-449E-9641-29982AF2C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45072-DBF7-4385-B064-1E5BA6081DC4}" type="datetime1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36561D0-A4BD-4B87-9245-0D3AE1797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71E1C21-E92C-4225-9F43-D8C574973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0849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CA7EFFDB-A4A4-4A0B-BA9F-296CB1A0A1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5165" y="-8835"/>
            <a:ext cx="3053954" cy="1751532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CBA301CA-F3BE-489F-A1FE-BC10079BA9C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8835"/>
            <a:ext cx="5136488" cy="183446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E4E6D1C5-2DDC-41A6-8246-84126183D5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8508" y="5691377"/>
            <a:ext cx="3048009" cy="117987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9DA1A47-518C-4015-B7F7-7DA7EA40D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C86E39C6-FDF9-4704-BFED-6416920FF6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C82EC43-E3A7-4FD2-A7E6-A6A3BC9A88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5B3C74C-28EA-4FE5-912B-886D4AC94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E8C19-1203-4872-8C47-C963B5EFD86D}" type="datetime1">
              <a:rPr lang="fi-FI" smtClean="0"/>
              <a:t>12.3.2025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1F300E9-3ABC-4DFC-B507-6A5514D70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DBC89C4-BF92-48E0-8CA8-71526C3C0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998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95D96BA-098E-411B-A6B8-A4391236B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762C610-5792-46F9-B22B-1887F16B11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132445B-485D-4A4A-9AA9-76BF4944D5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B1C28-BC0F-4F5A-8899-A61229EA9FE1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DFCF603-EE67-412B-BFF8-8F3A9437D7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9FEC9C8-A594-43E9-AB8F-27C8913C96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804D1-D1DA-404B-A345-162A4B99A0F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885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41" r:id="rId6"/>
    <p:sldLayoutId id="2147483755" r:id="rId7"/>
    <p:sldLayoutId id="2147483716" r:id="rId8"/>
    <p:sldLayoutId id="2147483717" r:id="rId9"/>
    <p:sldLayoutId id="2147483751" r:id="rId10"/>
    <p:sldLayoutId id="2147483752" r:id="rId11"/>
    <p:sldLayoutId id="2147483753" r:id="rId12"/>
    <p:sldLayoutId id="214748383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7FEECF1B-24CD-4663-A81C-D18681E1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EB3DC5C-9508-4984-BF6A-15355A8F6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EBCAFE9-83AD-4069-A1BB-7629C73C23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E8F5E-E736-4F58-B779-6BE086011B52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02E98D-816C-4A84-8030-C368D3232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4AC2E0-A08C-45EF-8A11-560F98A6D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E0309-FE3D-45C8-9A15-89B2C10FD86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09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70" r:id="rId2"/>
    <p:sldLayoutId id="2147483771" r:id="rId3"/>
    <p:sldLayoutId id="2147483772" r:id="rId4"/>
    <p:sldLayoutId id="2147483773" r:id="rId5"/>
    <p:sldLayoutId id="214748377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384CAFD-B017-4670-BA09-23271810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BCF2EEC-C2DC-47D4-816E-90B9C407C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7BB54C6-25DC-4427-AC8A-A249B80FC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EC36F-4EFC-4B0E-9A41-B7C3DC263A85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DA8616-D585-4DFA-8103-6A08A2EBA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3BF19D-9554-42B0-9576-841D392838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08067-95A7-4DE9-A0BE-FD7614CDD7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6546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62B5B5D-D6F9-4F0B-9324-5D4DB3B73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D98A96-47F6-41DF-BA9C-CCA7AF285E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FD4E139-8374-4F55-AECD-591AE2B020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9F16-31B6-447B-865D-2588CF026E77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A6F78C1-A459-4221-90EC-AF548E893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D3F6112-0C56-405D-8BDB-26E573E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C55B7-B27F-4F33-B573-7AD37FBCDE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41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6943762-9B90-46FA-97F5-D19A0F80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DFC3E5-E0B6-46F1-A638-2E178C2F2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3260F8-DC2D-4B26-832C-8C15B102B5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91EBB-C93E-4EC5-9395-677EC1AD4D4A}" type="datetime1">
              <a:rPr lang="fi-FI" smtClean="0"/>
              <a:t>12.3.2025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C044051-3718-46B3-BAFB-53A195157A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72CBF57-BFAB-4BE3-A1F7-E85659992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EC5B8-5E2E-4484-BCC3-4F68CC0857D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33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0E37A1-3886-455C-B76C-16A6ACD21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Vientijohtajakysely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86E1352-30A5-4675-9118-1774630AC7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4.-7.3.2025</a:t>
            </a:r>
          </a:p>
          <a:p>
            <a:r>
              <a:rPr lang="fi-FI" dirty="0"/>
              <a:t>N=110</a:t>
            </a:r>
          </a:p>
        </p:txBody>
      </p:sp>
    </p:spTree>
    <p:extLst>
      <p:ext uri="{BB962C8B-B14F-4D97-AF65-F5344CB8AC3E}">
        <p14:creationId xmlns:p14="http://schemas.microsoft.com/office/powerpoint/2010/main" val="254140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Vuosiliikevaihto</a:t>
            </a:r>
            <a:r>
              <a:rPr lang="en-US" sz="4400"/>
              <a:t> 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1F816EBB-2690-D0AF-6426-6213F2BF4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432594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Henkilöstömäärä</a:t>
            </a:r>
            <a:endParaRPr lang="en-US" sz="440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8077FC7-07C6-0FD9-563F-0079E349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909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100" err="1"/>
              <a:t>Vientinäkymiämme</a:t>
            </a:r>
            <a:r>
              <a:rPr lang="en-US" sz="4100"/>
              <a:t> </a:t>
            </a:r>
            <a:r>
              <a:rPr lang="en-US" sz="4100" err="1"/>
              <a:t>heikentävät</a:t>
            </a:r>
            <a:r>
              <a:rPr lang="en-US" sz="4100"/>
              <a:t> </a:t>
            </a:r>
            <a:r>
              <a:rPr lang="en-US" sz="4100" err="1"/>
              <a:t>seuraavat</a:t>
            </a:r>
            <a:r>
              <a:rPr lang="en-US" sz="4100"/>
              <a:t>: (</a:t>
            </a:r>
            <a:r>
              <a:rPr lang="en-US" sz="4100" err="1"/>
              <a:t>Valitse</a:t>
            </a:r>
            <a:r>
              <a:rPr lang="en-US" sz="4100"/>
              <a:t> </a:t>
            </a:r>
            <a:r>
              <a:rPr lang="en-US" sz="4100" err="1"/>
              <a:t>kolme</a:t>
            </a:r>
            <a:r>
              <a:rPr lang="en-US" sz="4100"/>
              <a:t> </a:t>
            </a:r>
            <a:r>
              <a:rPr lang="en-US" sz="4100" err="1"/>
              <a:t>tärkeintä</a:t>
            </a:r>
            <a:r>
              <a:rPr lang="en-US" sz="4100"/>
              <a:t>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95582E64-BAE3-BB86-BDB0-DF29A8D0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67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Millainen</a:t>
            </a:r>
            <a:r>
              <a:rPr lang="en-US" sz="4400"/>
              <a:t> </a:t>
            </a:r>
            <a:r>
              <a:rPr lang="en-US" sz="4400" err="1"/>
              <a:t>USA:n</a:t>
            </a:r>
            <a:r>
              <a:rPr lang="en-US" sz="4400"/>
              <a:t> </a:t>
            </a:r>
            <a:r>
              <a:rPr lang="en-US" sz="4400" err="1"/>
              <a:t>merkitys</a:t>
            </a:r>
            <a:r>
              <a:rPr lang="en-US" sz="4400"/>
              <a:t> on </a:t>
            </a:r>
            <a:r>
              <a:rPr lang="en-US" sz="4400" err="1"/>
              <a:t>toimialallenne</a:t>
            </a:r>
            <a:r>
              <a:rPr lang="en-US" sz="4400"/>
              <a:t>?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2AEFFB9-D440-AC3B-9E83-A3A82CD3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4571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err="1"/>
              <a:t>Millainen</a:t>
            </a:r>
            <a:r>
              <a:rPr lang="en-US" sz="4400"/>
              <a:t> </a:t>
            </a:r>
            <a:r>
              <a:rPr lang="en-US" sz="4400" err="1"/>
              <a:t>USA:n</a:t>
            </a:r>
            <a:r>
              <a:rPr lang="en-US" sz="4400"/>
              <a:t> </a:t>
            </a:r>
            <a:r>
              <a:rPr lang="en-US" sz="4400" err="1"/>
              <a:t>merkitys</a:t>
            </a:r>
            <a:r>
              <a:rPr lang="en-US" sz="4400"/>
              <a:t> on </a:t>
            </a:r>
            <a:r>
              <a:rPr lang="en-US" sz="4400" err="1"/>
              <a:t>toimialallenne</a:t>
            </a:r>
            <a:r>
              <a:rPr lang="en-US" sz="4400"/>
              <a:t>?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2AEFFB9-D440-AC3B-9E83-A3A82CD3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3980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Jos </a:t>
            </a:r>
            <a:r>
              <a:rPr lang="en-US" sz="2800" err="1"/>
              <a:t>presidentti</a:t>
            </a:r>
            <a:r>
              <a:rPr lang="en-US" sz="2800"/>
              <a:t> </a:t>
            </a:r>
            <a:r>
              <a:rPr lang="en-US" sz="2800" err="1"/>
              <a:t>Trumpin</a:t>
            </a:r>
            <a:r>
              <a:rPr lang="en-US" sz="2800"/>
              <a:t> </a:t>
            </a:r>
            <a:r>
              <a:rPr lang="en-US" sz="2800" err="1"/>
              <a:t>hallinto</a:t>
            </a:r>
            <a:r>
              <a:rPr lang="en-US" sz="2800"/>
              <a:t> </a:t>
            </a:r>
            <a:r>
              <a:rPr lang="en-US" sz="2800" err="1"/>
              <a:t>asettaa</a:t>
            </a:r>
            <a:r>
              <a:rPr lang="en-US" sz="2800"/>
              <a:t> </a:t>
            </a:r>
            <a:r>
              <a:rPr lang="en-US" sz="2800" err="1"/>
              <a:t>korkeita</a:t>
            </a:r>
            <a:r>
              <a:rPr lang="en-US" sz="2800"/>
              <a:t> </a:t>
            </a:r>
            <a:r>
              <a:rPr lang="en-US" sz="2800" err="1"/>
              <a:t>tuontitulleja</a:t>
            </a:r>
            <a:r>
              <a:rPr lang="en-US" sz="2800"/>
              <a:t>, </a:t>
            </a:r>
            <a:r>
              <a:rPr lang="en-US" sz="2800" err="1"/>
              <a:t>harkitsetteko</a:t>
            </a:r>
            <a:r>
              <a:rPr lang="en-US" sz="2800"/>
              <a:t> </a:t>
            </a:r>
            <a:r>
              <a:rPr lang="en-US" sz="2800" err="1"/>
              <a:t>liiketoimintanne</a:t>
            </a:r>
            <a:r>
              <a:rPr lang="en-US" sz="2800"/>
              <a:t> </a:t>
            </a:r>
            <a:r>
              <a:rPr lang="en-US" sz="2800" err="1"/>
              <a:t>käynnistämistä</a:t>
            </a:r>
            <a:r>
              <a:rPr lang="en-US" sz="2800"/>
              <a:t> tai </a:t>
            </a:r>
            <a:r>
              <a:rPr lang="en-US" sz="2800" err="1"/>
              <a:t>laajentamista</a:t>
            </a:r>
            <a:r>
              <a:rPr lang="en-US" sz="2800"/>
              <a:t> </a:t>
            </a:r>
            <a:r>
              <a:rPr lang="en-US" sz="2800" err="1"/>
              <a:t>Yhdysvaltoihin</a:t>
            </a:r>
            <a:r>
              <a:rPr lang="en-US" sz="2800"/>
              <a:t>?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469DC86A-F080-6B4C-C68B-F7BA592B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196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/>
              <a:t>Jos </a:t>
            </a:r>
            <a:r>
              <a:rPr lang="en-US" sz="2800" err="1"/>
              <a:t>presidentti</a:t>
            </a:r>
            <a:r>
              <a:rPr lang="en-US" sz="2800"/>
              <a:t> </a:t>
            </a:r>
            <a:r>
              <a:rPr lang="en-US" sz="2800" err="1"/>
              <a:t>Trumpin</a:t>
            </a:r>
            <a:r>
              <a:rPr lang="en-US" sz="2800"/>
              <a:t> </a:t>
            </a:r>
            <a:r>
              <a:rPr lang="en-US" sz="2800" err="1"/>
              <a:t>hallinto</a:t>
            </a:r>
            <a:r>
              <a:rPr lang="en-US" sz="2800"/>
              <a:t> </a:t>
            </a:r>
            <a:r>
              <a:rPr lang="en-US" sz="2800" err="1"/>
              <a:t>asettaa</a:t>
            </a:r>
            <a:r>
              <a:rPr lang="en-US" sz="2800"/>
              <a:t> </a:t>
            </a:r>
            <a:r>
              <a:rPr lang="en-US" sz="2800" err="1"/>
              <a:t>korkeita</a:t>
            </a:r>
            <a:r>
              <a:rPr lang="en-US" sz="2800"/>
              <a:t> </a:t>
            </a:r>
            <a:r>
              <a:rPr lang="en-US" sz="2800" err="1"/>
              <a:t>tuontitulleja</a:t>
            </a:r>
            <a:r>
              <a:rPr lang="en-US" sz="2800"/>
              <a:t>, </a:t>
            </a:r>
            <a:r>
              <a:rPr lang="en-US" sz="2800" err="1"/>
              <a:t>harkitsetteko</a:t>
            </a:r>
            <a:r>
              <a:rPr lang="en-US" sz="2800"/>
              <a:t> </a:t>
            </a:r>
            <a:r>
              <a:rPr lang="en-US" sz="2800" err="1"/>
              <a:t>liiketoimintanne</a:t>
            </a:r>
            <a:r>
              <a:rPr lang="en-US" sz="2800"/>
              <a:t> </a:t>
            </a:r>
            <a:r>
              <a:rPr lang="en-US" sz="2800" err="1"/>
              <a:t>käynnistämistä</a:t>
            </a:r>
            <a:r>
              <a:rPr lang="en-US" sz="2800"/>
              <a:t> tai </a:t>
            </a:r>
            <a:r>
              <a:rPr lang="en-US" sz="2800" err="1"/>
              <a:t>laajentamista</a:t>
            </a:r>
            <a:r>
              <a:rPr lang="en-US" sz="2800"/>
              <a:t> </a:t>
            </a:r>
            <a:r>
              <a:rPr lang="en-US" sz="2800" err="1"/>
              <a:t>Yhdysvaltoihin</a:t>
            </a:r>
            <a:r>
              <a:rPr lang="en-US" sz="2800"/>
              <a:t>?</a:t>
            </a:r>
          </a:p>
        </p:txBody>
      </p:sp>
      <p:sp>
        <p:nvSpPr>
          <p:cNvPr id="11" name="Slide Number Placeholder 3" hidden="1">
            <a:extLst>
              <a:ext uri="{FF2B5EF4-FFF2-40B4-BE49-F238E27FC236}">
                <a16:creationId xmlns:a16="http://schemas.microsoft.com/office/drawing/2014/main" id="{469DC86A-F080-6B4C-C68B-F7BA592BF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690688"/>
          <a:ext cx="10117318" cy="4992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2236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err="1"/>
              <a:t>Vaikuttaako</a:t>
            </a:r>
            <a:r>
              <a:rPr lang="en-US" sz="2800"/>
              <a:t> </a:t>
            </a:r>
            <a:r>
              <a:rPr lang="en-US" sz="2800" err="1"/>
              <a:t>tämänhetkinen</a:t>
            </a:r>
            <a:r>
              <a:rPr lang="en-US" sz="2800"/>
              <a:t> </a:t>
            </a:r>
            <a:r>
              <a:rPr lang="en-US" sz="2800" err="1"/>
              <a:t>kansainvälinen</a:t>
            </a:r>
            <a:r>
              <a:rPr lang="en-US" sz="2800"/>
              <a:t> </a:t>
            </a:r>
            <a:r>
              <a:rPr lang="en-US" sz="2800" err="1"/>
              <a:t>ennakoimattomuus</a:t>
            </a:r>
            <a:r>
              <a:rPr lang="en-US" sz="2800"/>
              <a:t> </a:t>
            </a:r>
            <a:r>
              <a:rPr lang="en-US" sz="2800" err="1"/>
              <a:t>yrityksenne</a:t>
            </a:r>
            <a:r>
              <a:rPr lang="en-US" sz="2800"/>
              <a:t> </a:t>
            </a:r>
            <a:r>
              <a:rPr lang="en-US" sz="2800" err="1"/>
              <a:t>toimintaan</a:t>
            </a:r>
            <a:r>
              <a:rPr lang="en-US" sz="2800"/>
              <a:t> </a:t>
            </a:r>
            <a:r>
              <a:rPr lang="en-US" sz="2800" err="1"/>
              <a:t>lyhyellä</a:t>
            </a:r>
            <a:r>
              <a:rPr lang="en-US" sz="2800"/>
              <a:t> </a:t>
            </a:r>
            <a:r>
              <a:rPr lang="en-US" sz="2800" err="1"/>
              <a:t>tähtäimellä</a:t>
            </a:r>
            <a:r>
              <a:rPr lang="en-US" sz="2800"/>
              <a:t>?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2E85B4D-E36A-3F14-05CF-7A0559719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6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4447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C3E8A92B-92B7-02F5-6F56-3826A2820E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Taustakysymykset</a:t>
            </a:r>
          </a:p>
        </p:txBody>
      </p:sp>
      <p:sp>
        <p:nvSpPr>
          <p:cNvPr id="6" name="Alaotsikko 5">
            <a:extLst>
              <a:ext uri="{FF2B5EF4-FFF2-40B4-BE49-F238E27FC236}">
                <a16:creationId xmlns:a16="http://schemas.microsoft.com/office/drawing/2014/main" id="{A485949C-1AEE-FB45-477D-6CF67E329D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9B1D5E5-EE19-B040-3B98-191A7E447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479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1600200" y="365125"/>
            <a:ext cx="9686925" cy="1325563"/>
          </a:xfrm>
        </p:spPr>
        <p:txBody>
          <a:bodyPr anchor="ctr">
            <a:normAutofit/>
          </a:bodyPr>
          <a:lstStyle>
            <a:defPPr>
              <a:defRPr lang="el-GR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/>
              <a:t> </a:t>
            </a:r>
            <a:r>
              <a:rPr lang="en-US" sz="4400" err="1"/>
              <a:t>Toimiala</a:t>
            </a:r>
            <a:endParaRPr lang="en-US" sz="4400"/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9C5D7549-CFD6-8762-5E84-B1BD5F55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60804D1-D1DA-404B-A345-162A4B99A0F1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663">
                    <a:tint val="75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002663">
                  <a:tint val="75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graphicFrame>
        <p:nvGraphicFramePr>
          <p:cNvPr id="7" name="Cont1"/>
          <p:cNvGraphicFramePr/>
          <p:nvPr/>
        </p:nvGraphicFramePr>
        <p:xfrm>
          <a:off x="1600200" y="1825625"/>
          <a:ext cx="9686925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34483442"/>
      </p:ext>
    </p:extLst>
  </p:cSld>
  <p:clrMapOvr>
    <a:masterClrMapping/>
  </p:clrMapOvr>
</p:sld>
</file>

<file path=ppt/theme/theme1.xml><?xml version="1.0" encoding="utf-8"?>
<a:theme xmlns:a="http://schemas.openxmlformats.org/drawingml/2006/main" name="Keskuskauppakamarin pohja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E40488AD-CEA8-4954-8A47-F69A6E8205EB}"/>
    </a:ext>
  </a:extLst>
</a:theme>
</file>

<file path=ppt/theme/theme2.xml><?xml version="1.0" encoding="utf-8"?>
<a:theme xmlns:a="http://schemas.openxmlformats.org/drawingml/2006/main" name="Beig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21D8D071-10BB-46CF-B293-27CB3D646576}"/>
    </a:ext>
  </a:extLst>
</a:theme>
</file>

<file path=ppt/theme/theme3.xml><?xml version="1.0" encoding="utf-8"?>
<a:theme xmlns:a="http://schemas.openxmlformats.org/drawingml/2006/main" name="Sininen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8297671E-D270-42DE-94A1-E438C3E3B503}"/>
    </a:ext>
  </a:extLst>
</a:theme>
</file>

<file path=ppt/theme/theme4.xml><?xml version="1.0" encoding="utf-8"?>
<a:theme xmlns:a="http://schemas.openxmlformats.org/drawingml/2006/main" name="Pinkki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F64538C-4AB0-4700-B8C9-8AE869706E0B}"/>
    </a:ext>
  </a:extLst>
</a:theme>
</file>

<file path=ppt/theme/theme5.xml><?xml version="1.0" encoding="utf-8"?>
<a:theme xmlns:a="http://schemas.openxmlformats.org/drawingml/2006/main" name="Lime">
  <a:themeElements>
    <a:clrScheme name="Kauppakamari värit">
      <a:dk1>
        <a:srgbClr val="002663"/>
      </a:dk1>
      <a:lt1>
        <a:sysClr val="window" lastClr="FFFFFF"/>
      </a:lt1>
      <a:dk2>
        <a:srgbClr val="44546A"/>
      </a:dk2>
      <a:lt2>
        <a:srgbClr val="E7E6E6"/>
      </a:lt2>
      <a:accent1>
        <a:srgbClr val="A5C9E7"/>
      </a:accent1>
      <a:accent2>
        <a:srgbClr val="E8E2D5"/>
      </a:accent2>
      <a:accent3>
        <a:srgbClr val="F2B7BF"/>
      </a:accent3>
      <a:accent4>
        <a:srgbClr val="BB95EF"/>
      </a:accent4>
      <a:accent5>
        <a:srgbClr val="E66342"/>
      </a:accent5>
      <a:accent6>
        <a:srgbClr val="D1E57C"/>
      </a:accent6>
      <a:hlink>
        <a:srgbClr val="002663"/>
      </a:hlink>
      <a:folHlink>
        <a:srgbClr val="FB973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1" id="{8313ECB8-2323-4A04-A83A-A4F46EEB5692}" vid="{B8CFB994-0B71-4933-A94B-B795C9DBAEBE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943FE7E92710FC408437C1063940697A" ma:contentTypeVersion="6" ma:contentTypeDescription="Luo uusi asiakirja." ma:contentTypeScope="" ma:versionID="688438e4944593a5ff9173ed7568bf21">
  <xsd:schema xmlns:xsd="http://www.w3.org/2001/XMLSchema" xmlns:xs="http://www.w3.org/2001/XMLSchema" xmlns:p="http://schemas.microsoft.com/office/2006/metadata/properties" xmlns:ns2="8c16c046-c1df-4d3c-8be1-1798b3f62354" xmlns:ns3="fab163d4-7ac6-4f2d-88ad-88ed442d7931" targetNamespace="http://schemas.microsoft.com/office/2006/metadata/properties" ma:root="true" ma:fieldsID="dc9389f1730589c32f168714de1a331a" ns2:_="" ns3:_="">
    <xsd:import namespace="8c16c046-c1df-4d3c-8be1-1798b3f62354"/>
    <xsd:import namespace="fab163d4-7ac6-4f2d-88ad-88ed442d793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16c046-c1df-4d3c-8be1-1798b3f623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163d4-7ac6-4f2d-88ad-88ed442d79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9FBEFC-B6B1-4712-B61F-F4A658B5EE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16c046-c1df-4d3c-8be1-1798b3f62354"/>
    <ds:schemaRef ds:uri="fab163d4-7ac6-4f2d-88ad-88ed442d79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BB2E9F-B553-4F87-A43C-3E2E2618B2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C4863D-7277-4CF5-987F-3F15F8DB6B9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Kauppakamarin PowerPoint pohja_2020</Template>
  <TotalTime>83</TotalTime>
  <Words>95</Words>
  <Application>Microsoft Office PowerPoint</Application>
  <PresentationFormat>Laajakuva</PresentationFormat>
  <Paragraphs>31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Keskuskauppakamarin pohja</vt:lpstr>
      <vt:lpstr>Beige</vt:lpstr>
      <vt:lpstr>Sininen</vt:lpstr>
      <vt:lpstr>Pinkki</vt:lpstr>
      <vt:lpstr>Lime</vt:lpstr>
      <vt:lpstr>Vientijohtajakysely </vt:lpstr>
      <vt:lpstr>Vientinäkymiämme heikentävät seuraavat: (Valitse kolme tärkeintä)</vt:lpstr>
      <vt:lpstr>Millainen USA:n merkitys on toimialallenne?</vt:lpstr>
      <vt:lpstr>Millainen USA:n merkitys on toimialallenne?</vt:lpstr>
      <vt:lpstr>Jos presidentti Trumpin hallinto asettaa korkeita tuontitulleja, harkitsetteko liiketoimintanne käynnistämistä tai laajentamista Yhdysvaltoihin?</vt:lpstr>
      <vt:lpstr>Jos presidentti Trumpin hallinto asettaa korkeita tuontitulleja, harkitsetteko liiketoimintanne käynnistämistä tai laajentamista Yhdysvaltoihin?</vt:lpstr>
      <vt:lpstr>Vaikuttaako tämänhetkinen kansainvälinen ennakoimattomuus yrityksenne toimintaan lyhyellä tähtäimellä?</vt:lpstr>
      <vt:lpstr>Taustakysymykset</vt:lpstr>
      <vt:lpstr> Toimiala</vt:lpstr>
      <vt:lpstr> Vuosiliikevaihto </vt:lpstr>
      <vt:lpstr>Henkilöstömäärä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Pauliina Pulkkinen</dc:creator>
  <cp:keywords>Keskuskauppakamari</cp:keywords>
  <cp:lastModifiedBy>Pauliina Pulkkinen</cp:lastModifiedBy>
  <cp:revision>1</cp:revision>
  <dcterms:created xsi:type="dcterms:W3CDTF">2025-03-12T08:16:48Z</dcterms:created>
  <dcterms:modified xsi:type="dcterms:W3CDTF">2025-03-12T11:55:49Z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0x010100943FE7E92710FC408437C1063940697A</vt:lpwstr>
  </property>
  <property fmtid="{D5CDD505-2E9C-101B-9397-08002B2CF9AE}" pid="3" name="Order">
    <vt:r8>13737600</vt:r8>
  </property>
</Properties>
</file>