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5"/>
  </p:notesMasterIdLst>
  <p:handoutMasterIdLst>
    <p:handoutMasterId r:id="rId26"/>
  </p:handoutMasterIdLst>
  <p:sldIdLst>
    <p:sldId id="269" r:id="rId9"/>
    <p:sldId id="325" r:id="rId10"/>
    <p:sldId id="323" r:id="rId11"/>
    <p:sldId id="327" r:id="rId12"/>
    <p:sldId id="319" r:id="rId13"/>
    <p:sldId id="328" r:id="rId14"/>
    <p:sldId id="321" r:id="rId15"/>
    <p:sldId id="335" r:id="rId16"/>
    <p:sldId id="336" r:id="rId17"/>
    <p:sldId id="322" r:id="rId18"/>
    <p:sldId id="326" r:id="rId19"/>
    <p:sldId id="324" r:id="rId20"/>
    <p:sldId id="293" r:id="rId21"/>
    <p:sldId id="297" r:id="rId22"/>
    <p:sldId id="298" r:id="rId23"/>
    <p:sldId id="277" r:id="rId24"/>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B831CA82-2CA6-4FB3-98F2-3F74A01CA31D}"/>
    <pc:docChg chg="delSld modSld">
      <pc:chgData name="Päivi Pulkki" userId="75e05dbb-de64-449e-9b26-147fee05f82d" providerId="ADAL" clId="{B831CA82-2CA6-4FB3-98F2-3F74A01CA31D}" dt="2024-05-20T11:49:29.887" v="1" actId="20577"/>
      <pc:docMkLst>
        <pc:docMk/>
      </pc:docMkLst>
      <pc:sldChg chg="modSp mod">
        <pc:chgData name="Päivi Pulkki" userId="75e05dbb-de64-449e-9b26-147fee05f82d" providerId="ADAL" clId="{B831CA82-2CA6-4FB3-98F2-3F74A01CA31D}" dt="2024-05-20T11:49:29.887" v="1" actId="20577"/>
        <pc:sldMkLst>
          <pc:docMk/>
          <pc:sldMk cId="1521392582" sldId="324"/>
        </pc:sldMkLst>
        <pc:spChg chg="mod">
          <ac:chgData name="Päivi Pulkki" userId="75e05dbb-de64-449e-9b26-147fee05f82d" providerId="ADAL" clId="{B831CA82-2CA6-4FB3-98F2-3F74A01CA31D}" dt="2024-05-20T11:49:29.887" v="1" actId="20577"/>
          <ac:spMkLst>
            <pc:docMk/>
            <pc:sldMk cId="1521392582" sldId="324"/>
            <ac:spMk id="2" creationId="{5CA285AF-8481-0AD4-6541-6E6B1797D7FE}"/>
          </ac:spMkLst>
        </pc:spChg>
      </pc:sldChg>
      <pc:sldChg chg="del">
        <pc:chgData name="Päivi Pulkki" userId="75e05dbb-de64-449e-9b26-147fee05f82d" providerId="ADAL" clId="{B831CA82-2CA6-4FB3-98F2-3F74A01CA31D}" dt="2024-05-16T11:15:29.986" v="0" actId="47"/>
        <pc:sldMkLst>
          <pc:docMk/>
          <pc:sldMk cId="3111894874" sldId="337"/>
        </pc:sldMkLst>
      </pc:sldChg>
      <pc:sldChg chg="del">
        <pc:chgData name="Päivi Pulkki" userId="75e05dbb-de64-449e-9b26-147fee05f82d" providerId="ADAL" clId="{B831CA82-2CA6-4FB3-98F2-3F74A01CA31D}" dt="2024-05-16T11:15:29.986" v="0" actId="47"/>
        <pc:sldMkLst>
          <pc:docMk/>
          <pc:sldMk cId="2835323572" sldId="338"/>
        </pc:sldMkLst>
      </pc:sldChg>
      <pc:sldChg chg="del">
        <pc:chgData name="Päivi Pulkki" userId="75e05dbb-de64-449e-9b26-147fee05f82d" providerId="ADAL" clId="{B831CA82-2CA6-4FB3-98F2-3F74A01CA31D}" dt="2024-05-16T11:15:29.986" v="0" actId="47"/>
        <pc:sldMkLst>
          <pc:docMk/>
          <pc:sldMk cId="2151097616" sldId="339"/>
        </pc:sldMkLst>
      </pc:sldChg>
      <pc:sldChg chg="del">
        <pc:chgData name="Päivi Pulkki" userId="75e05dbb-de64-449e-9b26-147fee05f82d" providerId="ADAL" clId="{B831CA82-2CA6-4FB3-98F2-3F74A01CA31D}" dt="2024-05-16T11:15:29.986" v="0" actId="47"/>
        <pc:sldMkLst>
          <pc:docMk/>
          <pc:sldMk cId="3637832069" sldId="340"/>
        </pc:sldMkLst>
      </pc:sldChg>
      <pc:sldChg chg="del">
        <pc:chgData name="Päivi Pulkki" userId="75e05dbb-de64-449e-9b26-147fee05f82d" providerId="ADAL" clId="{B831CA82-2CA6-4FB3-98F2-3F74A01CA31D}" dt="2024-05-16T11:15:29.986" v="0" actId="47"/>
        <pc:sldMkLst>
          <pc:docMk/>
          <pc:sldMk cId="3885876096" sldId="341"/>
        </pc:sldMkLst>
      </pc:sldChg>
      <pc:sldChg chg="del">
        <pc:chgData name="Päivi Pulkki" userId="75e05dbb-de64-449e-9b26-147fee05f82d" providerId="ADAL" clId="{B831CA82-2CA6-4FB3-98F2-3F74A01CA31D}" dt="2024-05-16T11:15:29.986" v="0" actId="47"/>
        <pc:sldMkLst>
          <pc:docMk/>
          <pc:sldMk cId="4128274189" sldId="342"/>
        </pc:sldMkLst>
      </pc:sldChg>
      <pc:sldChg chg="del">
        <pc:chgData name="Päivi Pulkki" userId="75e05dbb-de64-449e-9b26-147fee05f82d" providerId="ADAL" clId="{B831CA82-2CA6-4FB3-98F2-3F74A01CA31D}" dt="2024-05-16T11:15:29.986" v="0" actId="47"/>
        <pc:sldMkLst>
          <pc:docMk/>
          <pc:sldMk cId="816936313" sldId="343"/>
        </pc:sldMkLst>
      </pc:sldChg>
      <pc:sldChg chg="del">
        <pc:chgData name="Päivi Pulkki" userId="75e05dbb-de64-449e-9b26-147fee05f82d" providerId="ADAL" clId="{B831CA82-2CA6-4FB3-98F2-3F74A01CA31D}" dt="2024-05-16T11:15:29.986" v="0" actId="47"/>
        <pc:sldMkLst>
          <pc:docMk/>
          <pc:sldMk cId="1839016560" sldId="344"/>
        </pc:sldMkLst>
      </pc:sldChg>
      <pc:sldChg chg="del">
        <pc:chgData name="Päivi Pulkki" userId="75e05dbb-de64-449e-9b26-147fee05f82d" providerId="ADAL" clId="{B831CA82-2CA6-4FB3-98F2-3F74A01CA31D}" dt="2024-05-16T11:15:29.986" v="0" actId="47"/>
        <pc:sldMkLst>
          <pc:docMk/>
          <pc:sldMk cId="2468868633" sldId="345"/>
        </pc:sldMkLst>
      </pc:sldChg>
      <pc:sldChg chg="del">
        <pc:chgData name="Päivi Pulkki" userId="75e05dbb-de64-449e-9b26-147fee05f82d" providerId="ADAL" clId="{B831CA82-2CA6-4FB3-98F2-3F74A01CA31D}" dt="2024-05-16T11:15:29.986" v="0" actId="47"/>
        <pc:sldMkLst>
          <pc:docMk/>
          <pc:sldMk cId="1468826632" sldId="346"/>
        </pc:sldMkLst>
      </pc:sldChg>
      <pc:sldChg chg="del">
        <pc:chgData name="Päivi Pulkki" userId="75e05dbb-de64-449e-9b26-147fee05f82d" providerId="ADAL" clId="{B831CA82-2CA6-4FB3-98F2-3F74A01CA31D}" dt="2024-05-16T11:15:29.986" v="0" actId="47"/>
        <pc:sldMkLst>
          <pc:docMk/>
          <pc:sldMk cId="906897309" sldId="347"/>
        </pc:sldMkLst>
      </pc:sldChg>
      <pc:sldChg chg="del">
        <pc:chgData name="Päivi Pulkki" userId="75e05dbb-de64-449e-9b26-147fee05f82d" providerId="ADAL" clId="{B831CA82-2CA6-4FB3-98F2-3F74A01CA31D}" dt="2024-05-16T11:15:29.986" v="0" actId="47"/>
        <pc:sldMkLst>
          <pc:docMk/>
          <pc:sldMk cId="3665081181" sldId="348"/>
        </pc:sldMkLst>
      </pc:sldChg>
      <pc:sldChg chg="del">
        <pc:chgData name="Päivi Pulkki" userId="75e05dbb-de64-449e-9b26-147fee05f82d" providerId="ADAL" clId="{B831CA82-2CA6-4FB3-98F2-3F74A01CA31D}" dt="2024-05-16T11:15:29.986" v="0" actId="47"/>
        <pc:sldMkLst>
          <pc:docMk/>
          <pc:sldMk cId="181999123" sldId="34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Toukokuu_Talouskysely/H&#228;meen%20kauppakama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831A-46ED-BE92-51C14346C109}"/>
              </c:ext>
            </c:extLst>
          </c:dPt>
          <c:dPt>
            <c:idx val="1"/>
            <c:invertIfNegative val="0"/>
            <c:bubble3D val="0"/>
            <c:extLst>
              <c:ext xmlns:c16="http://schemas.microsoft.com/office/drawing/2014/chart" uri="{C3380CC4-5D6E-409C-BE32-E72D297353CC}">
                <c16:uniqueId val="{00000002-831A-46ED-BE92-51C14346C109}"/>
              </c:ext>
            </c:extLst>
          </c:dPt>
          <c:dPt>
            <c:idx val="2"/>
            <c:invertIfNegative val="0"/>
            <c:bubble3D val="0"/>
            <c:extLst>
              <c:ext xmlns:c16="http://schemas.microsoft.com/office/drawing/2014/chart" uri="{C3380CC4-5D6E-409C-BE32-E72D297353CC}">
                <c16:uniqueId val="{00000004-831A-46ED-BE92-51C14346C109}"/>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kauppakamari.xlsx]6 Kysymys'!$B$34:$B$36</c:f>
              <c:strCache>
                <c:ptCount val="3"/>
                <c:pt idx="0">
                  <c:v>Suurempi</c:v>
                </c:pt>
                <c:pt idx="1">
                  <c:v>Yhtä suuri</c:v>
                </c:pt>
                <c:pt idx="2">
                  <c:v>Pienempi</c:v>
                </c:pt>
              </c:strCache>
            </c:strRef>
          </c:cat>
          <c:val>
            <c:numRef>
              <c:f>'[Hämeen kauppakamari.xlsx]6 Kysymys'!$C$34:$C$36</c:f>
              <c:numCache>
                <c:formatCode>0.0%</c:formatCode>
                <c:ptCount val="3"/>
                <c:pt idx="0">
                  <c:v>0.10280373831775701</c:v>
                </c:pt>
                <c:pt idx="1">
                  <c:v>0.60747663551401876</c:v>
                </c:pt>
                <c:pt idx="2">
                  <c:v>0.28971962616822428</c:v>
                </c:pt>
              </c:numCache>
            </c:numRef>
          </c:val>
          <c:extLst>
            <c:ext xmlns:c16="http://schemas.microsoft.com/office/drawing/2014/chart" uri="{C3380CC4-5D6E-409C-BE32-E72D297353CC}">
              <c16:uniqueId val="{00000005-831A-46ED-BE92-51C14346C109}"/>
            </c:ext>
          </c:extLst>
        </c:ser>
        <c:dLbls>
          <c:showLegendKey val="0"/>
          <c:showVal val="0"/>
          <c:showCatName val="0"/>
          <c:showSerName val="0"/>
          <c:showPercent val="0"/>
          <c:showBubbleSize val="0"/>
        </c:dLbls>
        <c:gapWidth val="40"/>
        <c:overlap val="-2"/>
        <c:axId val="61472033"/>
        <c:axId val="34659867"/>
      </c:barChart>
      <c:catAx>
        <c:axId val="61472033"/>
        <c:scaling>
          <c:orientation val="minMax"/>
        </c:scaling>
        <c:delete val="0"/>
        <c:axPos val="b"/>
        <c:numFmt formatCode="General" sourceLinked="0"/>
        <c:majorTickMark val="out"/>
        <c:minorTickMark val="none"/>
        <c:tickLblPos val="nextTo"/>
        <c:spPr>
          <a:ln>
            <a:noFill/>
          </a:ln>
        </c:spPr>
        <c:crossAx val="34659867"/>
        <c:crosses val="autoZero"/>
        <c:auto val="0"/>
        <c:lblAlgn val="ctr"/>
        <c:lblOffset val="100"/>
        <c:noMultiLvlLbl val="0"/>
      </c:catAx>
      <c:valAx>
        <c:axId val="3465986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61472033"/>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0E27-41EC-874D-59E5C2FD2BA6}"/>
              </c:ext>
            </c:extLst>
          </c:dPt>
          <c:dPt>
            <c:idx val="1"/>
            <c:invertIfNegative val="0"/>
            <c:bubble3D val="0"/>
            <c:extLst>
              <c:ext xmlns:c16="http://schemas.microsoft.com/office/drawing/2014/chart" uri="{C3380CC4-5D6E-409C-BE32-E72D297353CC}">
                <c16:uniqueId val="{00000002-0E27-41EC-874D-59E5C2FD2BA6}"/>
              </c:ext>
            </c:extLst>
          </c:dPt>
          <c:dPt>
            <c:idx val="2"/>
            <c:invertIfNegative val="0"/>
            <c:bubble3D val="0"/>
            <c:extLst>
              <c:ext xmlns:c16="http://schemas.microsoft.com/office/drawing/2014/chart" uri="{C3380CC4-5D6E-409C-BE32-E72D297353CC}">
                <c16:uniqueId val="{00000004-0E27-41EC-874D-59E5C2FD2BA6}"/>
              </c:ext>
            </c:extLst>
          </c:dPt>
          <c:dPt>
            <c:idx val="3"/>
            <c:invertIfNegative val="0"/>
            <c:bubble3D val="0"/>
            <c:extLst>
              <c:ext xmlns:c16="http://schemas.microsoft.com/office/drawing/2014/chart" uri="{C3380CC4-5D6E-409C-BE32-E72D297353CC}">
                <c16:uniqueId val="{00000006-0E27-41EC-874D-59E5C2FD2BA6}"/>
              </c:ext>
            </c:extLst>
          </c:dPt>
          <c:dPt>
            <c:idx val="4"/>
            <c:invertIfNegative val="0"/>
            <c:bubble3D val="0"/>
            <c:extLst>
              <c:ext xmlns:c16="http://schemas.microsoft.com/office/drawing/2014/chart" uri="{C3380CC4-5D6E-409C-BE32-E72D297353CC}">
                <c16:uniqueId val="{00000008-0E27-41EC-874D-59E5C2FD2BA6}"/>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kauppakamari.xlsx]12 Kysymys'!$B$34:$B$38</c:f>
              <c:strCache>
                <c:ptCount val="5"/>
                <c:pt idx="0">
                  <c:v>Erittäin optimistinen</c:v>
                </c:pt>
                <c:pt idx="1">
                  <c:v>Optimistinen</c:v>
                </c:pt>
                <c:pt idx="2">
                  <c:v>Normaali</c:v>
                </c:pt>
                <c:pt idx="3">
                  <c:v>Pessimistinen</c:v>
                </c:pt>
                <c:pt idx="4">
                  <c:v>Erittäin pessimistinen</c:v>
                </c:pt>
              </c:strCache>
            </c:strRef>
          </c:cat>
          <c:val>
            <c:numRef>
              <c:f>'[Hämeen kauppakamari.xlsx]12 Kysymys'!$C$34:$C$38</c:f>
              <c:numCache>
                <c:formatCode>0.0%</c:formatCode>
                <c:ptCount val="5"/>
                <c:pt idx="0">
                  <c:v>9.3457943925233638E-3</c:v>
                </c:pt>
                <c:pt idx="1">
                  <c:v>0.13084112149532712</c:v>
                </c:pt>
                <c:pt idx="2">
                  <c:v>0.37383177570093462</c:v>
                </c:pt>
                <c:pt idx="3">
                  <c:v>0.41121495327102803</c:v>
                </c:pt>
                <c:pt idx="4">
                  <c:v>7.476635514018691E-2</c:v>
                </c:pt>
              </c:numCache>
            </c:numRef>
          </c:val>
          <c:extLst>
            <c:ext xmlns:c16="http://schemas.microsoft.com/office/drawing/2014/chart" uri="{C3380CC4-5D6E-409C-BE32-E72D297353CC}">
              <c16:uniqueId val="{00000009-0E27-41EC-874D-59E5C2FD2BA6}"/>
            </c:ext>
          </c:extLst>
        </c:ser>
        <c:dLbls>
          <c:showLegendKey val="0"/>
          <c:showVal val="0"/>
          <c:showCatName val="0"/>
          <c:showSerName val="0"/>
          <c:showPercent val="0"/>
          <c:showBubbleSize val="0"/>
        </c:dLbls>
        <c:gapWidth val="40"/>
        <c:overlap val="-2"/>
        <c:axId val="23106484"/>
        <c:axId val="52053511"/>
      </c:barChart>
      <c:catAx>
        <c:axId val="23106484"/>
        <c:scaling>
          <c:orientation val="minMax"/>
        </c:scaling>
        <c:delete val="0"/>
        <c:axPos val="b"/>
        <c:numFmt formatCode="General" sourceLinked="0"/>
        <c:majorTickMark val="out"/>
        <c:minorTickMark val="none"/>
        <c:tickLblPos val="nextTo"/>
        <c:spPr>
          <a:ln>
            <a:noFill/>
          </a:ln>
        </c:spPr>
        <c:crossAx val="52053511"/>
        <c:crosses val="autoZero"/>
        <c:auto val="0"/>
        <c:lblAlgn val="ctr"/>
        <c:lblOffset val="100"/>
        <c:noMultiLvlLbl val="0"/>
      </c:catAx>
      <c:valAx>
        <c:axId val="52053511"/>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23106484"/>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7CBC-49D8-AE76-1348F8AA3B48}"/>
              </c:ext>
            </c:extLst>
          </c:dPt>
          <c:dPt>
            <c:idx val="1"/>
            <c:invertIfNegative val="0"/>
            <c:bubble3D val="0"/>
            <c:extLst>
              <c:ext xmlns:c16="http://schemas.microsoft.com/office/drawing/2014/chart" uri="{C3380CC4-5D6E-409C-BE32-E72D297353CC}">
                <c16:uniqueId val="{00000002-7CBC-49D8-AE76-1348F8AA3B48}"/>
              </c:ext>
            </c:extLst>
          </c:dPt>
          <c:dPt>
            <c:idx val="2"/>
            <c:invertIfNegative val="0"/>
            <c:bubble3D val="0"/>
            <c:extLst>
              <c:ext xmlns:c16="http://schemas.microsoft.com/office/drawing/2014/chart" uri="{C3380CC4-5D6E-409C-BE32-E72D297353CC}">
                <c16:uniqueId val="{00000004-7CBC-49D8-AE76-1348F8AA3B48}"/>
              </c:ext>
            </c:extLst>
          </c:dPt>
          <c:dPt>
            <c:idx val="3"/>
            <c:invertIfNegative val="0"/>
            <c:bubble3D val="0"/>
            <c:extLst>
              <c:ext xmlns:c16="http://schemas.microsoft.com/office/drawing/2014/chart" uri="{C3380CC4-5D6E-409C-BE32-E72D297353CC}">
                <c16:uniqueId val="{00000006-7CBC-49D8-AE76-1348F8AA3B48}"/>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kauppakamari.xlsx]8 Kysymys'!$B$34:$B$37</c:f>
              <c:strCache>
                <c:ptCount val="4"/>
                <c:pt idx="0">
                  <c:v>Suurempi</c:v>
                </c:pt>
                <c:pt idx="1">
                  <c:v>Yhtä suuri</c:v>
                </c:pt>
                <c:pt idx="2">
                  <c:v>Pienempi</c:v>
                </c:pt>
                <c:pt idx="3">
                  <c:v>Ei ole vientitoimintaa</c:v>
                </c:pt>
              </c:strCache>
            </c:strRef>
          </c:cat>
          <c:val>
            <c:numRef>
              <c:f>'[Hämeen kauppakamari.xlsx]8 Kysymys'!$C$34:$C$37</c:f>
              <c:numCache>
                <c:formatCode>0.0%</c:formatCode>
                <c:ptCount val="4"/>
                <c:pt idx="0">
                  <c:v>4.6728971962616828E-2</c:v>
                </c:pt>
                <c:pt idx="1">
                  <c:v>0.14018691588785046</c:v>
                </c:pt>
                <c:pt idx="2">
                  <c:v>0.15887850467289719</c:v>
                </c:pt>
                <c:pt idx="3">
                  <c:v>0.65420560747663559</c:v>
                </c:pt>
              </c:numCache>
            </c:numRef>
          </c:val>
          <c:extLst>
            <c:ext xmlns:c16="http://schemas.microsoft.com/office/drawing/2014/chart" uri="{C3380CC4-5D6E-409C-BE32-E72D297353CC}">
              <c16:uniqueId val="{00000007-7CBC-49D8-AE76-1348F8AA3B48}"/>
            </c:ext>
          </c:extLst>
        </c:ser>
        <c:dLbls>
          <c:showLegendKey val="0"/>
          <c:showVal val="0"/>
          <c:showCatName val="0"/>
          <c:showSerName val="0"/>
          <c:showPercent val="0"/>
          <c:showBubbleSize val="0"/>
        </c:dLbls>
        <c:gapWidth val="40"/>
        <c:overlap val="-2"/>
        <c:axId val="59922273"/>
        <c:axId val="12351828"/>
      </c:barChart>
      <c:catAx>
        <c:axId val="59922273"/>
        <c:scaling>
          <c:orientation val="minMax"/>
        </c:scaling>
        <c:delete val="0"/>
        <c:axPos val="b"/>
        <c:numFmt formatCode="General" sourceLinked="0"/>
        <c:majorTickMark val="out"/>
        <c:minorTickMark val="none"/>
        <c:tickLblPos val="nextTo"/>
        <c:spPr>
          <a:ln>
            <a:noFill/>
          </a:ln>
        </c:spPr>
        <c:crossAx val="12351828"/>
        <c:crosses val="autoZero"/>
        <c:auto val="0"/>
        <c:lblAlgn val="ctr"/>
        <c:lblOffset val="100"/>
        <c:noMultiLvlLbl val="0"/>
      </c:catAx>
      <c:valAx>
        <c:axId val="12351828"/>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9922273"/>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3C08-4A40-B622-D39739BE637D}"/>
              </c:ext>
            </c:extLst>
          </c:dPt>
          <c:dPt>
            <c:idx val="1"/>
            <c:invertIfNegative val="0"/>
            <c:bubble3D val="0"/>
            <c:extLst>
              <c:ext xmlns:c16="http://schemas.microsoft.com/office/drawing/2014/chart" uri="{C3380CC4-5D6E-409C-BE32-E72D297353CC}">
                <c16:uniqueId val="{00000002-3C08-4A40-B622-D39739BE637D}"/>
              </c:ext>
            </c:extLst>
          </c:dPt>
          <c:dPt>
            <c:idx val="2"/>
            <c:invertIfNegative val="0"/>
            <c:bubble3D val="0"/>
            <c:extLst>
              <c:ext xmlns:c16="http://schemas.microsoft.com/office/drawing/2014/chart" uri="{C3380CC4-5D6E-409C-BE32-E72D297353CC}">
                <c16:uniqueId val="{00000004-3C08-4A40-B622-D39739BE637D}"/>
              </c:ext>
            </c:extLst>
          </c:dPt>
          <c:dPt>
            <c:idx val="3"/>
            <c:invertIfNegative val="0"/>
            <c:bubble3D val="0"/>
            <c:extLst>
              <c:ext xmlns:c16="http://schemas.microsoft.com/office/drawing/2014/chart" uri="{C3380CC4-5D6E-409C-BE32-E72D297353CC}">
                <c16:uniqueId val="{00000006-3C08-4A40-B622-D39739BE637D}"/>
              </c:ext>
            </c:extLst>
          </c:dPt>
          <c:dPt>
            <c:idx val="4"/>
            <c:invertIfNegative val="0"/>
            <c:bubble3D val="0"/>
            <c:extLst>
              <c:ext xmlns:c16="http://schemas.microsoft.com/office/drawing/2014/chart" uri="{C3380CC4-5D6E-409C-BE32-E72D297353CC}">
                <c16:uniqueId val="{00000008-3C08-4A40-B622-D39739BE637D}"/>
              </c:ext>
            </c:extLst>
          </c:dPt>
          <c:dLbls>
            <c:numFmt formatCode="0.0%" sourceLinked="0"/>
            <c:spPr>
              <a:noFill/>
              <a:ln>
                <a:noFill/>
              </a:ln>
              <a:effectLst/>
            </c:spPr>
            <c:txPr>
              <a:bodyPr rot="0" vert="horz"/>
              <a:lstStyle/>
              <a:p>
                <a:pPr algn="ctr">
                  <a:defRPr lang="en-US" sz="1200" b="1" u="none"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kauppakamari.xlsx]3 Kysymys'!$B$34:$B$38</c:f>
              <c:strCache>
                <c:ptCount val="5"/>
                <c:pt idx="0">
                  <c:v>Teollisuus</c:v>
                </c:pt>
                <c:pt idx="1">
                  <c:v>Rakentaminen</c:v>
                </c:pt>
                <c:pt idx="2">
                  <c:v>Kauppa</c:v>
                </c:pt>
                <c:pt idx="3">
                  <c:v>Palvelut</c:v>
                </c:pt>
                <c:pt idx="4">
                  <c:v>Muu</c:v>
                </c:pt>
              </c:strCache>
            </c:strRef>
          </c:cat>
          <c:val>
            <c:numRef>
              <c:f>'[Hämeen kauppakamari.xlsx]3 Kysymys'!$C$34:$C$38</c:f>
              <c:numCache>
                <c:formatCode>0.0%</c:formatCode>
                <c:ptCount val="5"/>
                <c:pt idx="0">
                  <c:v>0.27358490566037735</c:v>
                </c:pt>
                <c:pt idx="1">
                  <c:v>0.12264150943396226</c:v>
                </c:pt>
                <c:pt idx="2">
                  <c:v>0.17924528301886794</c:v>
                </c:pt>
                <c:pt idx="3">
                  <c:v>0.30188679245283018</c:v>
                </c:pt>
                <c:pt idx="4">
                  <c:v>0.12264150943396226</c:v>
                </c:pt>
              </c:numCache>
            </c:numRef>
          </c:val>
          <c:extLst>
            <c:ext xmlns:c16="http://schemas.microsoft.com/office/drawing/2014/chart" uri="{C3380CC4-5D6E-409C-BE32-E72D297353CC}">
              <c16:uniqueId val="{00000009-3C08-4A40-B622-D39739BE637D}"/>
            </c:ext>
          </c:extLst>
        </c:ser>
        <c:dLbls>
          <c:showLegendKey val="0"/>
          <c:showVal val="0"/>
          <c:showCatName val="0"/>
          <c:showSerName val="0"/>
          <c:showPercent val="0"/>
          <c:showBubbleSize val="0"/>
        </c:dLbls>
        <c:gapWidth val="40"/>
        <c:overlap val="-2"/>
        <c:axId val="47243480"/>
        <c:axId val="6862154"/>
      </c:barChart>
      <c:catAx>
        <c:axId val="47243480"/>
        <c:scaling>
          <c:orientation val="minMax"/>
        </c:scaling>
        <c:delete val="0"/>
        <c:axPos val="b"/>
        <c:numFmt formatCode="General" sourceLinked="0"/>
        <c:majorTickMark val="out"/>
        <c:minorTickMark val="none"/>
        <c:tickLblPos val="nextTo"/>
        <c:spPr>
          <a:ln>
            <a:noFill/>
          </a:ln>
        </c:spPr>
        <c:crossAx val="6862154"/>
        <c:crosses val="autoZero"/>
        <c:auto val="0"/>
        <c:lblAlgn val="ctr"/>
        <c:lblOffset val="100"/>
        <c:noMultiLvlLbl val="0"/>
      </c:catAx>
      <c:valAx>
        <c:axId val="6862154"/>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b="0" u="none" baseline="0"/>
                  <a:t>Prosentti</a:t>
                </a:r>
              </a:p>
            </c:rich>
          </c:tx>
          <c:overlay val="0"/>
          <c:spPr>
            <a:noFill/>
            <a:ln>
              <a:noFill/>
            </a:ln>
          </c:spPr>
        </c:title>
        <c:numFmt formatCode="0%" sourceLinked="0"/>
        <c:majorTickMark val="out"/>
        <c:minorTickMark val="none"/>
        <c:tickLblPos val="nextTo"/>
        <c:spPr>
          <a:ln>
            <a:noFill/>
          </a:ln>
        </c:spPr>
        <c:crossAx val="47243480"/>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CC84-40AA-A13F-F79E33484AC0}"/>
              </c:ext>
            </c:extLst>
          </c:dPt>
          <c:dPt>
            <c:idx val="1"/>
            <c:invertIfNegative val="0"/>
            <c:bubble3D val="0"/>
            <c:extLst>
              <c:ext xmlns:c16="http://schemas.microsoft.com/office/drawing/2014/chart" uri="{C3380CC4-5D6E-409C-BE32-E72D297353CC}">
                <c16:uniqueId val="{00000002-CC84-40AA-A13F-F79E33484AC0}"/>
              </c:ext>
            </c:extLst>
          </c:dPt>
          <c:dPt>
            <c:idx val="2"/>
            <c:invertIfNegative val="0"/>
            <c:bubble3D val="0"/>
            <c:extLst>
              <c:ext xmlns:c16="http://schemas.microsoft.com/office/drawing/2014/chart" uri="{C3380CC4-5D6E-409C-BE32-E72D297353CC}">
                <c16:uniqueId val="{00000004-CC84-40AA-A13F-F79E33484AC0}"/>
              </c:ext>
            </c:extLst>
          </c:dPt>
          <c:dPt>
            <c:idx val="3"/>
            <c:invertIfNegative val="0"/>
            <c:bubble3D val="0"/>
            <c:extLst>
              <c:ext xmlns:c16="http://schemas.microsoft.com/office/drawing/2014/chart" uri="{C3380CC4-5D6E-409C-BE32-E72D297353CC}">
                <c16:uniqueId val="{00000006-CC84-40AA-A13F-F79E33484AC0}"/>
              </c:ext>
            </c:extLst>
          </c:dPt>
          <c:dLbls>
            <c:numFmt formatCode="0.0%" sourceLinked="0"/>
            <c:spPr>
              <a:noFill/>
              <a:ln>
                <a:noFill/>
              </a:ln>
              <a:effectLst/>
            </c:spPr>
            <c:txPr>
              <a:bodyPr rot="0" vert="horz"/>
              <a:lstStyle/>
              <a:p>
                <a:pPr algn="ctr">
                  <a:defRPr b="1">
                    <a:solidFill>
                      <a:schemeClr val="tx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kauppakamari.xlsx]2 Kysymys'!$B$34:$B$37</c:f>
              <c:strCache>
                <c:ptCount val="4"/>
                <c:pt idx="0">
                  <c:v>1-9</c:v>
                </c:pt>
                <c:pt idx="1">
                  <c:v>10-49</c:v>
                </c:pt>
                <c:pt idx="2">
                  <c:v>50-249</c:v>
                </c:pt>
                <c:pt idx="3">
                  <c:v>250 tai yli</c:v>
                </c:pt>
              </c:strCache>
            </c:strRef>
          </c:cat>
          <c:val>
            <c:numRef>
              <c:f>'[Hämeen kauppakamari.xlsx]2 Kysymys'!$C$34:$C$37</c:f>
              <c:numCache>
                <c:formatCode>0.0%</c:formatCode>
                <c:ptCount val="4"/>
                <c:pt idx="0">
                  <c:v>0.42990654205607476</c:v>
                </c:pt>
                <c:pt idx="1">
                  <c:v>0.34579439252336447</c:v>
                </c:pt>
                <c:pt idx="2">
                  <c:v>0.15887850467289719</c:v>
                </c:pt>
                <c:pt idx="3">
                  <c:v>6.5420560747663559E-2</c:v>
                </c:pt>
              </c:numCache>
            </c:numRef>
          </c:val>
          <c:extLst>
            <c:ext xmlns:c16="http://schemas.microsoft.com/office/drawing/2014/chart" uri="{C3380CC4-5D6E-409C-BE32-E72D297353CC}">
              <c16:uniqueId val="{00000007-CC84-40AA-A13F-F79E33484AC0}"/>
            </c:ext>
          </c:extLst>
        </c:ser>
        <c:dLbls>
          <c:showLegendKey val="0"/>
          <c:showVal val="0"/>
          <c:showCatName val="0"/>
          <c:showSerName val="0"/>
          <c:showPercent val="0"/>
          <c:showBubbleSize val="0"/>
        </c:dLbls>
        <c:gapWidth val="40"/>
        <c:overlap val="-2"/>
        <c:axId val="59455940"/>
        <c:axId val="32361078"/>
      </c:barChart>
      <c:catAx>
        <c:axId val="59455940"/>
        <c:scaling>
          <c:orientation val="minMax"/>
        </c:scaling>
        <c:delete val="0"/>
        <c:axPos val="b"/>
        <c:numFmt formatCode="General" sourceLinked="0"/>
        <c:majorTickMark val="out"/>
        <c:minorTickMark val="none"/>
        <c:tickLblPos val="nextTo"/>
        <c:spPr>
          <a:ln>
            <a:noFill/>
          </a:ln>
        </c:spPr>
        <c:crossAx val="32361078"/>
        <c:crosses val="autoZero"/>
        <c:auto val="0"/>
        <c:lblAlgn val="ctr"/>
        <c:lblOffset val="100"/>
        <c:noMultiLvlLbl val="0"/>
      </c:catAx>
      <c:valAx>
        <c:axId val="32361078"/>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9455940"/>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0" u="none" baseline="0">
          <a:solidFill>
            <a:schemeClr val="tx1"/>
          </a:solidFill>
          <a:latin typeface="+mn-lt"/>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A910-488F-9487-BA88DAA48613}"/>
              </c:ext>
            </c:extLst>
          </c:dPt>
          <c:dPt>
            <c:idx val="1"/>
            <c:invertIfNegative val="0"/>
            <c:bubble3D val="0"/>
            <c:extLst>
              <c:ext xmlns:c16="http://schemas.microsoft.com/office/drawing/2014/chart" uri="{C3380CC4-5D6E-409C-BE32-E72D297353CC}">
                <c16:uniqueId val="{00000002-A910-488F-9487-BA88DAA48613}"/>
              </c:ext>
            </c:extLst>
          </c:dPt>
          <c:dPt>
            <c:idx val="2"/>
            <c:invertIfNegative val="0"/>
            <c:bubble3D val="0"/>
            <c:extLst>
              <c:ext xmlns:c16="http://schemas.microsoft.com/office/drawing/2014/chart" uri="{C3380CC4-5D6E-409C-BE32-E72D297353CC}">
                <c16:uniqueId val="{00000004-A910-488F-9487-BA88DAA48613}"/>
              </c:ext>
            </c:extLst>
          </c:dPt>
          <c:dPt>
            <c:idx val="3"/>
            <c:invertIfNegative val="0"/>
            <c:bubble3D val="0"/>
            <c:extLst>
              <c:ext xmlns:c16="http://schemas.microsoft.com/office/drawing/2014/chart" uri="{C3380CC4-5D6E-409C-BE32-E72D297353CC}">
                <c16:uniqueId val="{00000006-A910-488F-9487-BA88DAA48613}"/>
              </c:ext>
            </c:extLst>
          </c:dPt>
          <c:dPt>
            <c:idx val="4"/>
            <c:invertIfNegative val="0"/>
            <c:bubble3D val="0"/>
            <c:extLst>
              <c:ext xmlns:c16="http://schemas.microsoft.com/office/drawing/2014/chart" uri="{C3380CC4-5D6E-409C-BE32-E72D297353CC}">
                <c16:uniqueId val="{00000008-A910-488F-9487-BA88DAA4861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kauppakamari.xlsx]7 Kysymys'!$B$34:$B$38</c:f>
              <c:strCache>
                <c:ptCount val="5"/>
                <c:pt idx="0">
                  <c:v>Kasvaa merkittävästi</c:v>
                </c:pt>
                <c:pt idx="1">
                  <c:v>Kasvaa hieman</c:v>
                </c:pt>
                <c:pt idx="2">
                  <c:v>Pysyy samana</c:v>
                </c:pt>
                <c:pt idx="3">
                  <c:v>Vähentyy hieman</c:v>
                </c:pt>
                <c:pt idx="4">
                  <c:v>Vähentyy merkittävästi</c:v>
                </c:pt>
              </c:strCache>
            </c:strRef>
          </c:cat>
          <c:val>
            <c:numRef>
              <c:f>'[Hämeen kauppakamari.xlsx]7 Kysymys'!$C$34:$C$38</c:f>
              <c:numCache>
                <c:formatCode>0.0%</c:formatCode>
                <c:ptCount val="5"/>
                <c:pt idx="0">
                  <c:v>0</c:v>
                </c:pt>
                <c:pt idx="1">
                  <c:v>0.15887850467289719</c:v>
                </c:pt>
                <c:pt idx="2">
                  <c:v>0.65420560747663559</c:v>
                </c:pt>
                <c:pt idx="3">
                  <c:v>0.18691588785046731</c:v>
                </c:pt>
                <c:pt idx="4">
                  <c:v>0</c:v>
                </c:pt>
              </c:numCache>
            </c:numRef>
          </c:val>
          <c:extLst>
            <c:ext xmlns:c16="http://schemas.microsoft.com/office/drawing/2014/chart" uri="{C3380CC4-5D6E-409C-BE32-E72D297353CC}">
              <c16:uniqueId val="{00000009-A910-488F-9487-BA88DAA48613}"/>
            </c:ext>
          </c:extLst>
        </c:ser>
        <c:dLbls>
          <c:showLegendKey val="0"/>
          <c:showVal val="0"/>
          <c:showCatName val="0"/>
          <c:showSerName val="0"/>
          <c:showPercent val="0"/>
          <c:showBubbleSize val="0"/>
        </c:dLbls>
        <c:gapWidth val="40"/>
        <c:overlap val="-2"/>
        <c:axId val="10985650"/>
        <c:axId val="35808832"/>
      </c:barChart>
      <c:catAx>
        <c:axId val="10985650"/>
        <c:scaling>
          <c:orientation val="minMax"/>
        </c:scaling>
        <c:delete val="0"/>
        <c:axPos val="b"/>
        <c:numFmt formatCode="General" sourceLinked="0"/>
        <c:majorTickMark val="out"/>
        <c:minorTickMark val="none"/>
        <c:tickLblPos val="nextTo"/>
        <c:spPr>
          <a:ln>
            <a:noFill/>
          </a:ln>
        </c:spPr>
        <c:crossAx val="35808832"/>
        <c:crosses val="autoZero"/>
        <c:auto val="0"/>
        <c:lblAlgn val="ctr"/>
        <c:lblOffset val="100"/>
        <c:noMultiLvlLbl val="0"/>
      </c:catAx>
      <c:valAx>
        <c:axId val="35808832"/>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10985650"/>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93DD-45E9-8326-EF514F13386B}"/>
              </c:ext>
            </c:extLst>
          </c:dPt>
          <c:dPt>
            <c:idx val="1"/>
            <c:invertIfNegative val="0"/>
            <c:bubble3D val="0"/>
            <c:extLst>
              <c:ext xmlns:c16="http://schemas.microsoft.com/office/drawing/2014/chart" uri="{C3380CC4-5D6E-409C-BE32-E72D297353CC}">
                <c16:uniqueId val="{00000002-93DD-45E9-8326-EF514F13386B}"/>
              </c:ext>
            </c:extLst>
          </c:dPt>
          <c:dPt>
            <c:idx val="2"/>
            <c:invertIfNegative val="0"/>
            <c:bubble3D val="0"/>
            <c:extLst>
              <c:ext xmlns:c16="http://schemas.microsoft.com/office/drawing/2014/chart" uri="{C3380CC4-5D6E-409C-BE32-E72D297353CC}">
                <c16:uniqueId val="{00000004-93DD-45E9-8326-EF514F13386B}"/>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kauppakamari.xlsx]11 Kysymys'!$B$34:$B$36</c:f>
              <c:strCache>
                <c:ptCount val="3"/>
                <c:pt idx="0">
                  <c:v>Suuremmat</c:v>
                </c:pt>
                <c:pt idx="1">
                  <c:v>Yhtä suuret</c:v>
                </c:pt>
                <c:pt idx="2">
                  <c:v>Pienemmät</c:v>
                </c:pt>
              </c:strCache>
            </c:strRef>
          </c:cat>
          <c:val>
            <c:numRef>
              <c:f>'[Hämeen kauppakamari.xlsx]11 Kysymys'!$C$34:$C$36</c:f>
              <c:numCache>
                <c:formatCode>0.0%</c:formatCode>
                <c:ptCount val="3"/>
                <c:pt idx="0">
                  <c:v>0.13084112149532712</c:v>
                </c:pt>
                <c:pt idx="1">
                  <c:v>0.37383177570093462</c:v>
                </c:pt>
                <c:pt idx="2">
                  <c:v>0.49532710280373826</c:v>
                </c:pt>
              </c:numCache>
            </c:numRef>
          </c:val>
          <c:extLst>
            <c:ext xmlns:c16="http://schemas.microsoft.com/office/drawing/2014/chart" uri="{C3380CC4-5D6E-409C-BE32-E72D297353CC}">
              <c16:uniqueId val="{00000005-93DD-45E9-8326-EF514F13386B}"/>
            </c:ext>
          </c:extLst>
        </c:ser>
        <c:dLbls>
          <c:showLegendKey val="0"/>
          <c:showVal val="0"/>
          <c:showCatName val="0"/>
          <c:showSerName val="0"/>
          <c:showPercent val="0"/>
          <c:showBubbleSize val="0"/>
        </c:dLbls>
        <c:gapWidth val="40"/>
        <c:overlap val="-2"/>
        <c:axId val="13179311"/>
        <c:axId val="56042089"/>
      </c:barChart>
      <c:catAx>
        <c:axId val="13179311"/>
        <c:scaling>
          <c:orientation val="minMax"/>
        </c:scaling>
        <c:delete val="0"/>
        <c:axPos val="b"/>
        <c:numFmt formatCode="General" sourceLinked="0"/>
        <c:majorTickMark val="out"/>
        <c:minorTickMark val="none"/>
        <c:tickLblPos val="nextTo"/>
        <c:spPr>
          <a:ln>
            <a:noFill/>
          </a:ln>
        </c:spPr>
        <c:crossAx val="56042089"/>
        <c:crosses val="autoZero"/>
        <c:auto val="0"/>
        <c:lblAlgn val="ctr"/>
        <c:lblOffset val="100"/>
        <c:noMultiLvlLbl val="0"/>
      </c:catAx>
      <c:valAx>
        <c:axId val="56042089"/>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1317931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34CD-4D08-A1CD-E4A498FD4CFB}"/>
              </c:ext>
            </c:extLst>
          </c:dPt>
          <c:dPt>
            <c:idx val="1"/>
            <c:invertIfNegative val="0"/>
            <c:bubble3D val="0"/>
            <c:extLst>
              <c:ext xmlns:c16="http://schemas.microsoft.com/office/drawing/2014/chart" uri="{C3380CC4-5D6E-409C-BE32-E72D297353CC}">
                <c16:uniqueId val="{00000002-34CD-4D08-A1CD-E4A498FD4CFB}"/>
              </c:ext>
            </c:extLst>
          </c:dPt>
          <c:dPt>
            <c:idx val="2"/>
            <c:invertIfNegative val="0"/>
            <c:bubble3D val="0"/>
            <c:extLst>
              <c:ext xmlns:c16="http://schemas.microsoft.com/office/drawing/2014/chart" uri="{C3380CC4-5D6E-409C-BE32-E72D297353CC}">
                <c16:uniqueId val="{00000004-34CD-4D08-A1CD-E4A498FD4CFB}"/>
              </c:ext>
            </c:extLst>
          </c:dPt>
          <c:dPt>
            <c:idx val="3"/>
            <c:invertIfNegative val="0"/>
            <c:bubble3D val="0"/>
            <c:extLst>
              <c:ext xmlns:c16="http://schemas.microsoft.com/office/drawing/2014/chart" uri="{C3380CC4-5D6E-409C-BE32-E72D297353CC}">
                <c16:uniqueId val="{00000006-34CD-4D08-A1CD-E4A498FD4CFB}"/>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kauppakamari.xlsx]9 Kysymys'!$B$34:$B$37</c:f>
              <c:strCache>
                <c:ptCount val="4"/>
                <c:pt idx="0">
                  <c:v>Suurempi</c:v>
                </c:pt>
                <c:pt idx="1">
                  <c:v>Yhtä suuri</c:v>
                </c:pt>
                <c:pt idx="2">
                  <c:v>Pienempi</c:v>
                </c:pt>
                <c:pt idx="3">
                  <c:v>Tilauskanta ei ole olennainen toimialallamme</c:v>
                </c:pt>
              </c:strCache>
            </c:strRef>
          </c:cat>
          <c:val>
            <c:numRef>
              <c:f>'[Hämeen kauppakamari.xlsx]9 Kysymys'!$C$34:$C$37</c:f>
              <c:numCache>
                <c:formatCode>0.0%</c:formatCode>
                <c:ptCount val="4"/>
                <c:pt idx="0">
                  <c:v>0.12149532710280374</c:v>
                </c:pt>
                <c:pt idx="1">
                  <c:v>0.34579439252336447</c:v>
                </c:pt>
                <c:pt idx="2">
                  <c:v>0.38317757009345799</c:v>
                </c:pt>
                <c:pt idx="3">
                  <c:v>0.14953271028037382</c:v>
                </c:pt>
              </c:numCache>
            </c:numRef>
          </c:val>
          <c:extLst>
            <c:ext xmlns:c16="http://schemas.microsoft.com/office/drawing/2014/chart" uri="{C3380CC4-5D6E-409C-BE32-E72D297353CC}">
              <c16:uniqueId val="{00000007-34CD-4D08-A1CD-E4A498FD4CFB}"/>
            </c:ext>
          </c:extLst>
        </c:ser>
        <c:dLbls>
          <c:showLegendKey val="0"/>
          <c:showVal val="0"/>
          <c:showCatName val="0"/>
          <c:showSerName val="0"/>
          <c:showPercent val="0"/>
          <c:showBubbleSize val="0"/>
        </c:dLbls>
        <c:gapWidth val="40"/>
        <c:overlap val="-2"/>
        <c:axId val="39575156"/>
        <c:axId val="37667830"/>
      </c:barChart>
      <c:catAx>
        <c:axId val="39575156"/>
        <c:scaling>
          <c:orientation val="minMax"/>
        </c:scaling>
        <c:delete val="0"/>
        <c:axPos val="b"/>
        <c:numFmt formatCode="General" sourceLinked="0"/>
        <c:majorTickMark val="out"/>
        <c:minorTickMark val="none"/>
        <c:tickLblPos val="nextTo"/>
        <c:spPr>
          <a:ln>
            <a:noFill/>
          </a:ln>
        </c:spPr>
        <c:crossAx val="37667830"/>
        <c:crosses val="autoZero"/>
        <c:auto val="0"/>
        <c:lblAlgn val="ctr"/>
        <c:lblOffset val="100"/>
        <c:noMultiLvlLbl val="0"/>
      </c:catAx>
      <c:valAx>
        <c:axId val="37667830"/>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9575156"/>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04BB-41B8-BB27-BCDE7275AB50}"/>
              </c:ext>
            </c:extLst>
          </c:dPt>
          <c:dPt>
            <c:idx val="1"/>
            <c:invertIfNegative val="0"/>
            <c:bubble3D val="0"/>
            <c:extLst>
              <c:ext xmlns:c16="http://schemas.microsoft.com/office/drawing/2014/chart" uri="{C3380CC4-5D6E-409C-BE32-E72D297353CC}">
                <c16:uniqueId val="{00000002-04BB-41B8-BB27-BCDE7275AB50}"/>
              </c:ext>
            </c:extLst>
          </c:dPt>
          <c:dPt>
            <c:idx val="2"/>
            <c:invertIfNegative val="0"/>
            <c:bubble3D val="0"/>
            <c:extLst>
              <c:ext xmlns:c16="http://schemas.microsoft.com/office/drawing/2014/chart" uri="{C3380CC4-5D6E-409C-BE32-E72D297353CC}">
                <c16:uniqueId val="{00000004-04BB-41B8-BB27-BCDE7275AB50}"/>
              </c:ext>
            </c:extLst>
          </c:dPt>
          <c:dPt>
            <c:idx val="3"/>
            <c:invertIfNegative val="0"/>
            <c:bubble3D val="0"/>
            <c:extLst>
              <c:ext xmlns:c16="http://schemas.microsoft.com/office/drawing/2014/chart" uri="{C3380CC4-5D6E-409C-BE32-E72D297353CC}">
                <c16:uniqueId val="{00000006-04BB-41B8-BB27-BCDE7275AB50}"/>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kauppakamari.xlsx]10 Kysymys'!$B$34:$B$37</c:f>
              <c:strCache>
                <c:ptCount val="4"/>
                <c:pt idx="0">
                  <c:v>Kasvaa</c:v>
                </c:pt>
                <c:pt idx="1">
                  <c:v>Pysyy samana</c:v>
                </c:pt>
                <c:pt idx="2">
                  <c:v>Pienentyy</c:v>
                </c:pt>
                <c:pt idx="3">
                  <c:v>Tilauskanta ei ole olennainen toimialallamme</c:v>
                </c:pt>
              </c:strCache>
            </c:strRef>
          </c:cat>
          <c:val>
            <c:numRef>
              <c:f>'[Hämeen kauppakamari.xlsx]10 Kysymys'!$C$34:$C$37</c:f>
              <c:numCache>
                <c:formatCode>0.0%</c:formatCode>
                <c:ptCount val="4"/>
                <c:pt idx="0">
                  <c:v>0.18691588785046731</c:v>
                </c:pt>
                <c:pt idx="1">
                  <c:v>0.43925233644859818</c:v>
                </c:pt>
                <c:pt idx="2">
                  <c:v>0.22429906542056077</c:v>
                </c:pt>
                <c:pt idx="3">
                  <c:v>0.14953271028037382</c:v>
                </c:pt>
              </c:numCache>
            </c:numRef>
          </c:val>
          <c:extLst>
            <c:ext xmlns:c16="http://schemas.microsoft.com/office/drawing/2014/chart" uri="{C3380CC4-5D6E-409C-BE32-E72D297353CC}">
              <c16:uniqueId val="{00000007-04BB-41B8-BB27-BCDE7275AB50}"/>
            </c:ext>
          </c:extLst>
        </c:ser>
        <c:dLbls>
          <c:showLegendKey val="0"/>
          <c:showVal val="0"/>
          <c:showCatName val="0"/>
          <c:showSerName val="0"/>
          <c:showPercent val="0"/>
          <c:showBubbleSize val="0"/>
        </c:dLbls>
        <c:gapWidth val="40"/>
        <c:overlap val="-2"/>
        <c:axId val="46354498"/>
        <c:axId val="51292691"/>
      </c:barChart>
      <c:catAx>
        <c:axId val="46354498"/>
        <c:scaling>
          <c:orientation val="minMax"/>
        </c:scaling>
        <c:delete val="0"/>
        <c:axPos val="b"/>
        <c:numFmt formatCode="General" sourceLinked="0"/>
        <c:majorTickMark val="out"/>
        <c:minorTickMark val="none"/>
        <c:tickLblPos val="nextTo"/>
        <c:spPr>
          <a:ln>
            <a:noFill/>
          </a:ln>
        </c:spPr>
        <c:crossAx val="51292691"/>
        <c:crosses val="autoZero"/>
        <c:auto val="0"/>
        <c:lblAlgn val="ctr"/>
        <c:lblOffset val="100"/>
        <c:noMultiLvlLbl val="0"/>
      </c:catAx>
      <c:valAx>
        <c:axId val="51292691"/>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46354498"/>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F843-41AA-B509-34037B5BFA2E}"/>
              </c:ext>
            </c:extLst>
          </c:dPt>
          <c:dPt>
            <c:idx val="1"/>
            <c:invertIfNegative val="0"/>
            <c:bubble3D val="0"/>
            <c:extLst>
              <c:ext xmlns:c16="http://schemas.microsoft.com/office/drawing/2014/chart" uri="{C3380CC4-5D6E-409C-BE32-E72D297353CC}">
                <c16:uniqueId val="{00000002-F843-41AA-B509-34037B5BFA2E}"/>
              </c:ext>
            </c:extLst>
          </c:dPt>
          <c:dPt>
            <c:idx val="2"/>
            <c:invertIfNegative val="0"/>
            <c:bubble3D val="0"/>
            <c:extLst>
              <c:ext xmlns:c16="http://schemas.microsoft.com/office/drawing/2014/chart" uri="{C3380CC4-5D6E-409C-BE32-E72D297353CC}">
                <c16:uniqueId val="{00000004-F843-41AA-B509-34037B5BFA2E}"/>
              </c:ext>
            </c:extLst>
          </c:dPt>
          <c:dLbls>
            <c:numFmt formatCode="0.0%" sourceLinked="0"/>
            <c:spPr>
              <a:noFill/>
              <a:ln>
                <a:noFill/>
              </a:ln>
              <a:effectLst/>
            </c:spPr>
            <c:txPr>
              <a:bodyPr rot="0" vert="horz"/>
              <a:lstStyle/>
              <a:p>
                <a:pPr algn="ctr">
                  <a:defRPr lang="en-US" sz="1200" b="1" u="none" baseline="0">
                    <a:solidFill>
                      <a:schemeClr val="tx1"/>
                    </a:solidFill>
                    <a:latin typeface="+mj-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kauppakamari.xlsx]4 Kysymys'!$B$34:$B$36</c:f>
              <c:strCache>
                <c:ptCount val="3"/>
                <c:pt idx="0">
                  <c:v>Kasvanut</c:v>
                </c:pt>
                <c:pt idx="1">
                  <c:v>Pysynyt ennallaan</c:v>
                </c:pt>
                <c:pt idx="2">
                  <c:v>Laskenut</c:v>
                </c:pt>
              </c:strCache>
            </c:strRef>
          </c:cat>
          <c:val>
            <c:numRef>
              <c:f>'[Hämeen kauppakamari.xlsx]4 Kysymys'!$C$34:$C$36</c:f>
              <c:numCache>
                <c:formatCode>0.0%</c:formatCode>
                <c:ptCount val="3"/>
                <c:pt idx="0">
                  <c:v>0.24299065420560748</c:v>
                </c:pt>
                <c:pt idx="1">
                  <c:v>0.30841121495327106</c:v>
                </c:pt>
                <c:pt idx="2">
                  <c:v>0.44859813084112155</c:v>
                </c:pt>
              </c:numCache>
            </c:numRef>
          </c:val>
          <c:extLst>
            <c:ext xmlns:c16="http://schemas.microsoft.com/office/drawing/2014/chart" uri="{C3380CC4-5D6E-409C-BE32-E72D297353CC}">
              <c16:uniqueId val="{00000005-F843-41AA-B509-34037B5BFA2E}"/>
            </c:ext>
          </c:extLst>
        </c:ser>
        <c:dLbls>
          <c:showLegendKey val="0"/>
          <c:showVal val="0"/>
          <c:showCatName val="0"/>
          <c:showSerName val="0"/>
          <c:showPercent val="0"/>
          <c:showBubbleSize val="0"/>
        </c:dLbls>
        <c:gapWidth val="40"/>
        <c:overlap val="-2"/>
        <c:axId val="21989010"/>
        <c:axId val="6297526"/>
      </c:barChart>
      <c:catAx>
        <c:axId val="21989010"/>
        <c:scaling>
          <c:orientation val="minMax"/>
        </c:scaling>
        <c:delete val="0"/>
        <c:axPos val="b"/>
        <c:numFmt formatCode="General" sourceLinked="0"/>
        <c:majorTickMark val="out"/>
        <c:minorTickMark val="none"/>
        <c:tickLblPos val="nextTo"/>
        <c:spPr>
          <a:ln>
            <a:noFill/>
          </a:ln>
        </c:spPr>
        <c:txPr>
          <a:bodyPr/>
          <a:lstStyle/>
          <a:p>
            <a:pPr>
              <a:defRPr b="1">
                <a:latin typeface="+mn-lt"/>
              </a:defRPr>
            </a:pPr>
            <a:endParaRPr lang="fi-FI"/>
          </a:p>
        </c:txPr>
        <c:crossAx val="6297526"/>
        <c:crosses val="autoZero"/>
        <c:auto val="0"/>
        <c:lblAlgn val="ctr"/>
        <c:lblOffset val="100"/>
        <c:noMultiLvlLbl val="0"/>
      </c:catAx>
      <c:valAx>
        <c:axId val="6297526"/>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b="0" u="none" baseline="0"/>
                  <a:t>Prosentti</a:t>
                </a:r>
              </a:p>
            </c:rich>
          </c:tx>
          <c:overlay val="0"/>
          <c:spPr>
            <a:noFill/>
            <a:ln>
              <a:noFill/>
            </a:ln>
          </c:spPr>
        </c:title>
        <c:numFmt formatCode="0%" sourceLinked="0"/>
        <c:majorTickMark val="out"/>
        <c:minorTickMark val="none"/>
        <c:tickLblPos val="nextTo"/>
        <c:spPr>
          <a:ln>
            <a:noFill/>
          </a:ln>
        </c:spPr>
        <c:crossAx val="21989010"/>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100" b="0" u="none" baseline="0">
          <a:solidFill>
            <a:srgbClr val="000000"/>
          </a:solidFill>
          <a:latin typeface="Calibri"/>
          <a:ea typeface="Calibri"/>
          <a:cs typeface="Calibri"/>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CE49-4D75-B080-0DBD2BFCC3DE}"/>
              </c:ext>
            </c:extLst>
          </c:dPt>
          <c:dPt>
            <c:idx val="1"/>
            <c:invertIfNegative val="0"/>
            <c:bubble3D val="0"/>
            <c:extLst>
              <c:ext xmlns:c16="http://schemas.microsoft.com/office/drawing/2014/chart" uri="{C3380CC4-5D6E-409C-BE32-E72D297353CC}">
                <c16:uniqueId val="{00000002-CE49-4D75-B080-0DBD2BFCC3DE}"/>
              </c:ext>
            </c:extLst>
          </c:dPt>
          <c:dPt>
            <c:idx val="2"/>
            <c:invertIfNegative val="0"/>
            <c:bubble3D val="0"/>
            <c:extLst>
              <c:ext xmlns:c16="http://schemas.microsoft.com/office/drawing/2014/chart" uri="{C3380CC4-5D6E-409C-BE32-E72D297353CC}">
                <c16:uniqueId val="{00000004-CE49-4D75-B080-0DBD2BFCC3DE}"/>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kauppakamari.xlsx]5 Kysymys'!$B$34:$B$36</c:f>
              <c:strCache>
                <c:ptCount val="3"/>
                <c:pt idx="0">
                  <c:v>Kasvaa</c:v>
                </c:pt>
                <c:pt idx="1">
                  <c:v>Pysyy ennallaan</c:v>
                </c:pt>
                <c:pt idx="2">
                  <c:v>Pienenee</c:v>
                </c:pt>
              </c:strCache>
            </c:strRef>
          </c:cat>
          <c:val>
            <c:numRef>
              <c:f>'[Hämeen kauppakamari.xlsx]5 Kysymys'!$C$34:$C$36</c:f>
              <c:numCache>
                <c:formatCode>0.0%</c:formatCode>
                <c:ptCount val="3"/>
                <c:pt idx="0">
                  <c:v>0.26168224299065423</c:v>
                </c:pt>
                <c:pt idx="1">
                  <c:v>0.46728971962616822</c:v>
                </c:pt>
                <c:pt idx="2">
                  <c:v>0.2710280373831776</c:v>
                </c:pt>
              </c:numCache>
            </c:numRef>
          </c:val>
          <c:extLst>
            <c:ext xmlns:c16="http://schemas.microsoft.com/office/drawing/2014/chart" uri="{C3380CC4-5D6E-409C-BE32-E72D297353CC}">
              <c16:uniqueId val="{00000005-CE49-4D75-B080-0DBD2BFCC3DE}"/>
            </c:ext>
          </c:extLst>
        </c:ser>
        <c:dLbls>
          <c:showLegendKey val="0"/>
          <c:showVal val="0"/>
          <c:showCatName val="0"/>
          <c:showSerName val="0"/>
          <c:showPercent val="0"/>
          <c:showBubbleSize val="0"/>
        </c:dLbls>
        <c:gapWidth val="40"/>
        <c:overlap val="-2"/>
        <c:axId val="32070392"/>
        <c:axId val="17884183"/>
      </c:barChart>
      <c:catAx>
        <c:axId val="32070392"/>
        <c:scaling>
          <c:orientation val="minMax"/>
        </c:scaling>
        <c:delete val="0"/>
        <c:axPos val="b"/>
        <c:numFmt formatCode="General" sourceLinked="0"/>
        <c:majorTickMark val="out"/>
        <c:minorTickMark val="none"/>
        <c:tickLblPos val="nextTo"/>
        <c:spPr>
          <a:ln>
            <a:noFill/>
          </a:ln>
        </c:spPr>
        <c:crossAx val="17884183"/>
        <c:crosses val="autoZero"/>
        <c:auto val="0"/>
        <c:lblAlgn val="ctr"/>
        <c:lblOffset val="100"/>
        <c:noMultiLvlLbl val="0"/>
      </c:catAx>
      <c:valAx>
        <c:axId val="17884183"/>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32070392"/>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8038-4798-94E5-A11A27A0613C}"/>
              </c:ext>
            </c:extLst>
          </c:dPt>
          <c:dPt>
            <c:idx val="1"/>
            <c:invertIfNegative val="0"/>
            <c:bubble3D val="0"/>
            <c:extLst>
              <c:ext xmlns:c16="http://schemas.microsoft.com/office/drawing/2014/chart" uri="{C3380CC4-5D6E-409C-BE32-E72D297353CC}">
                <c16:uniqueId val="{00000002-8038-4798-94E5-A11A27A0613C}"/>
              </c:ext>
            </c:extLst>
          </c:dPt>
          <c:dPt>
            <c:idx val="2"/>
            <c:invertIfNegative val="0"/>
            <c:bubble3D val="0"/>
            <c:extLst>
              <c:ext xmlns:c16="http://schemas.microsoft.com/office/drawing/2014/chart" uri="{C3380CC4-5D6E-409C-BE32-E72D297353CC}">
                <c16:uniqueId val="{00000004-8038-4798-94E5-A11A27A0613C}"/>
              </c:ext>
            </c:extLst>
          </c:dPt>
          <c:dPt>
            <c:idx val="3"/>
            <c:invertIfNegative val="0"/>
            <c:bubble3D val="0"/>
            <c:extLst>
              <c:ext xmlns:c16="http://schemas.microsoft.com/office/drawing/2014/chart" uri="{C3380CC4-5D6E-409C-BE32-E72D297353CC}">
                <c16:uniqueId val="{00000006-8038-4798-94E5-A11A27A0613C}"/>
              </c:ext>
            </c:extLst>
          </c:dPt>
          <c:dPt>
            <c:idx val="4"/>
            <c:invertIfNegative val="0"/>
            <c:bubble3D val="0"/>
            <c:extLst>
              <c:ext xmlns:c16="http://schemas.microsoft.com/office/drawing/2014/chart" uri="{C3380CC4-5D6E-409C-BE32-E72D297353CC}">
                <c16:uniqueId val="{00000008-8038-4798-94E5-A11A27A0613C}"/>
              </c:ext>
            </c:extLst>
          </c:dPt>
          <c:dPt>
            <c:idx val="5"/>
            <c:invertIfNegative val="0"/>
            <c:bubble3D val="0"/>
            <c:extLst>
              <c:ext xmlns:c16="http://schemas.microsoft.com/office/drawing/2014/chart" uri="{C3380CC4-5D6E-409C-BE32-E72D297353CC}">
                <c16:uniqueId val="{0000000A-8038-4798-94E5-A11A27A0613C}"/>
              </c:ext>
            </c:extLst>
          </c:dPt>
          <c:dPt>
            <c:idx val="6"/>
            <c:invertIfNegative val="0"/>
            <c:bubble3D val="0"/>
            <c:extLst>
              <c:ext xmlns:c16="http://schemas.microsoft.com/office/drawing/2014/chart" uri="{C3380CC4-5D6E-409C-BE32-E72D297353CC}">
                <c16:uniqueId val="{0000000C-8038-4798-94E5-A11A27A0613C}"/>
              </c:ext>
            </c:extLst>
          </c:dPt>
          <c:dPt>
            <c:idx val="7"/>
            <c:invertIfNegative val="0"/>
            <c:bubble3D val="0"/>
            <c:extLst>
              <c:ext xmlns:c16="http://schemas.microsoft.com/office/drawing/2014/chart" uri="{C3380CC4-5D6E-409C-BE32-E72D297353CC}">
                <c16:uniqueId val="{0000000E-8038-4798-94E5-A11A27A0613C}"/>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kauppakamari.xlsx]15 Kysymys'!$B$34:$B$41</c:f>
              <c:strCache>
                <c:ptCount val="8"/>
                <c:pt idx="0">
                  <c:v>Ammattitaitoisen työvoiman puute</c:v>
                </c:pt>
                <c:pt idx="1">
                  <c:v>Riittämätön kysyntä</c:v>
                </c:pt>
                <c:pt idx="2">
                  <c:v>Riittämätön tuotantokapasiteetti</c:v>
                </c:pt>
                <c:pt idx="3">
                  <c:v>Rahoituksen saatavuus</c:v>
                </c:pt>
                <c:pt idx="4">
                  <c:v>Raaka-aineiden/komponenttien hintojen nousu</c:v>
                </c:pt>
                <c:pt idx="5">
                  <c:v>Raaka-aineiden/komponenttien toimitusvaikeudet</c:v>
                </c:pt>
                <c:pt idx="6">
                  <c:v>Jännittynyt geopoliittinen tilanne</c:v>
                </c:pt>
                <c:pt idx="7">
                  <c:v>Ei merkittäviä rajoitteita tällä hetkellä</c:v>
                </c:pt>
              </c:strCache>
            </c:strRef>
          </c:cat>
          <c:val>
            <c:numRef>
              <c:f>'[Hämeen kauppakamari.xlsx]15 Kysymys'!$C$34:$C$41</c:f>
              <c:numCache>
                <c:formatCode>0.0%</c:formatCode>
                <c:ptCount val="8"/>
                <c:pt idx="0">
                  <c:v>0.15887850467289719</c:v>
                </c:pt>
                <c:pt idx="1">
                  <c:v>0.60747663551401876</c:v>
                </c:pt>
                <c:pt idx="2">
                  <c:v>3.7383177570093455E-2</c:v>
                </c:pt>
                <c:pt idx="3">
                  <c:v>0.16822429906542058</c:v>
                </c:pt>
                <c:pt idx="4">
                  <c:v>0.20560747663551401</c:v>
                </c:pt>
                <c:pt idx="5">
                  <c:v>4.6728971962616828E-2</c:v>
                </c:pt>
                <c:pt idx="6">
                  <c:v>0.13084112149532712</c:v>
                </c:pt>
                <c:pt idx="7">
                  <c:v>0.23364485981308411</c:v>
                </c:pt>
              </c:numCache>
            </c:numRef>
          </c:val>
          <c:extLst>
            <c:ext xmlns:c16="http://schemas.microsoft.com/office/drawing/2014/chart" uri="{C3380CC4-5D6E-409C-BE32-E72D297353CC}">
              <c16:uniqueId val="{0000000F-8038-4798-94E5-A11A27A0613C}"/>
            </c:ext>
          </c:extLst>
        </c:ser>
        <c:dLbls>
          <c:showLegendKey val="0"/>
          <c:showVal val="0"/>
          <c:showCatName val="0"/>
          <c:showSerName val="0"/>
          <c:showPercent val="0"/>
          <c:showBubbleSize val="0"/>
        </c:dLbls>
        <c:gapWidth val="40"/>
        <c:axId val="64859814"/>
        <c:axId val="41281503"/>
      </c:barChart>
      <c:catAx>
        <c:axId val="64859814"/>
        <c:scaling>
          <c:orientation val="minMax"/>
        </c:scaling>
        <c:delete val="0"/>
        <c:axPos val="l"/>
        <c:numFmt formatCode="General" sourceLinked="0"/>
        <c:majorTickMark val="out"/>
        <c:minorTickMark val="none"/>
        <c:tickLblPos val="nextTo"/>
        <c:spPr>
          <a:ln>
            <a:noFill/>
          </a:ln>
        </c:spPr>
        <c:crossAx val="41281503"/>
        <c:crosses val="autoZero"/>
        <c:auto val="0"/>
        <c:lblAlgn val="ctr"/>
        <c:lblOffset val="100"/>
        <c:noMultiLvlLbl val="0"/>
      </c:catAx>
      <c:valAx>
        <c:axId val="41281503"/>
        <c:scaling>
          <c:orientation val="minMax"/>
          <c:max val="1"/>
          <c:min val="0"/>
        </c:scaling>
        <c:delete val="1"/>
        <c:axPos val="b"/>
        <c:majorGridlines>
          <c:spPr>
            <a:ln w="12700">
              <a:solidFill>
                <a:srgbClr val="D3D3D3"/>
              </a:solidFill>
            </a:ln>
          </c:spPr>
        </c:majorGridlines>
        <c:numFmt formatCode="0%" sourceLinked="0"/>
        <c:majorTickMark val="out"/>
        <c:minorTickMark val="none"/>
        <c:tickLblPos val="nextTo"/>
        <c:crossAx val="64859814"/>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chemeClr val="tx1"/>
            </a:solidFill>
            <a:ln>
              <a:noFill/>
            </a:ln>
          </c:spPr>
          <c:invertIfNegative val="0"/>
          <c:dPt>
            <c:idx val="0"/>
            <c:invertIfNegative val="0"/>
            <c:bubble3D val="0"/>
            <c:extLst>
              <c:ext xmlns:c16="http://schemas.microsoft.com/office/drawing/2014/chart" uri="{C3380CC4-5D6E-409C-BE32-E72D297353CC}">
                <c16:uniqueId val="{00000000-5718-4767-BB25-0E07A613EA12}"/>
              </c:ext>
            </c:extLst>
          </c:dPt>
          <c:dPt>
            <c:idx val="1"/>
            <c:invertIfNegative val="0"/>
            <c:bubble3D val="0"/>
            <c:extLst>
              <c:ext xmlns:c16="http://schemas.microsoft.com/office/drawing/2014/chart" uri="{C3380CC4-5D6E-409C-BE32-E72D297353CC}">
                <c16:uniqueId val="{00000002-5718-4767-BB25-0E07A613EA12}"/>
              </c:ext>
            </c:extLst>
          </c:dPt>
          <c:dPt>
            <c:idx val="2"/>
            <c:invertIfNegative val="0"/>
            <c:bubble3D val="0"/>
            <c:extLst>
              <c:ext xmlns:c16="http://schemas.microsoft.com/office/drawing/2014/chart" uri="{C3380CC4-5D6E-409C-BE32-E72D297353CC}">
                <c16:uniqueId val="{00000004-5718-4767-BB25-0E07A613EA12}"/>
              </c:ext>
            </c:extLst>
          </c:dPt>
          <c:dPt>
            <c:idx val="3"/>
            <c:invertIfNegative val="0"/>
            <c:bubble3D val="0"/>
            <c:extLst>
              <c:ext xmlns:c16="http://schemas.microsoft.com/office/drawing/2014/chart" uri="{C3380CC4-5D6E-409C-BE32-E72D297353CC}">
                <c16:uniqueId val="{00000006-5718-4767-BB25-0E07A613EA12}"/>
              </c:ext>
            </c:extLst>
          </c:dPt>
          <c:dPt>
            <c:idx val="4"/>
            <c:invertIfNegative val="0"/>
            <c:bubble3D val="0"/>
            <c:extLst>
              <c:ext xmlns:c16="http://schemas.microsoft.com/office/drawing/2014/chart" uri="{C3380CC4-5D6E-409C-BE32-E72D297353CC}">
                <c16:uniqueId val="{00000008-5718-4767-BB25-0E07A613EA12}"/>
              </c:ext>
            </c:extLst>
          </c:dPt>
          <c:dPt>
            <c:idx val="5"/>
            <c:invertIfNegative val="0"/>
            <c:bubble3D val="0"/>
            <c:extLst>
              <c:ext xmlns:c16="http://schemas.microsoft.com/office/drawing/2014/chart" uri="{C3380CC4-5D6E-409C-BE32-E72D297353CC}">
                <c16:uniqueId val="{0000000A-5718-4767-BB25-0E07A613EA12}"/>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'[Hämeen kauppakamari.xlsx]13 Kysymys'!$B$34:$B$39</c:f>
              <c:strCache>
                <c:ptCount val="6"/>
                <c:pt idx="0">
                  <c:v>Paranee paljon</c:v>
                </c:pt>
                <c:pt idx="1">
                  <c:v>Paranee jonkin verran</c:v>
                </c:pt>
                <c:pt idx="2">
                  <c:v>Pysyy ennallaan</c:v>
                </c:pt>
                <c:pt idx="3">
                  <c:v>Heikkenee jonkin verran</c:v>
                </c:pt>
                <c:pt idx="4">
                  <c:v>Heikkenee paljon</c:v>
                </c:pt>
                <c:pt idx="5">
                  <c:v>En osaa sanoa</c:v>
                </c:pt>
              </c:strCache>
            </c:strRef>
          </c:cat>
          <c:val>
            <c:numRef>
              <c:f>'[Hämeen kauppakamari.xlsx]13 Kysymys'!$C$34:$C$39</c:f>
              <c:numCache>
                <c:formatCode>0.0%</c:formatCode>
                <c:ptCount val="6"/>
                <c:pt idx="0">
                  <c:v>3.7735849056603779E-2</c:v>
                </c:pt>
                <c:pt idx="1">
                  <c:v>0.22641509433962265</c:v>
                </c:pt>
                <c:pt idx="2">
                  <c:v>0.36792452830188677</c:v>
                </c:pt>
                <c:pt idx="3">
                  <c:v>0.28301886792452835</c:v>
                </c:pt>
                <c:pt idx="4">
                  <c:v>7.5471698113207558E-2</c:v>
                </c:pt>
                <c:pt idx="5">
                  <c:v>9.4339622641509448E-3</c:v>
                </c:pt>
              </c:numCache>
            </c:numRef>
          </c:val>
          <c:extLst>
            <c:ext xmlns:c16="http://schemas.microsoft.com/office/drawing/2014/chart" uri="{C3380CC4-5D6E-409C-BE32-E72D297353CC}">
              <c16:uniqueId val="{0000000B-5718-4767-BB25-0E07A613EA12}"/>
            </c:ext>
          </c:extLst>
        </c:ser>
        <c:dLbls>
          <c:showLegendKey val="0"/>
          <c:showVal val="0"/>
          <c:showCatName val="0"/>
          <c:showSerName val="0"/>
          <c:showPercent val="0"/>
          <c:showBubbleSize val="0"/>
        </c:dLbls>
        <c:gapWidth val="40"/>
        <c:overlap val="-2"/>
        <c:axId val="22913236"/>
        <c:axId val="32535497"/>
      </c:barChart>
      <c:catAx>
        <c:axId val="22913236"/>
        <c:scaling>
          <c:orientation val="minMax"/>
        </c:scaling>
        <c:delete val="0"/>
        <c:axPos val="b"/>
        <c:numFmt formatCode="General" sourceLinked="0"/>
        <c:majorTickMark val="out"/>
        <c:minorTickMark val="none"/>
        <c:tickLblPos val="nextTo"/>
        <c:spPr>
          <a:ln>
            <a:noFill/>
          </a:ln>
        </c:spPr>
        <c:crossAx val="32535497"/>
        <c:crosses val="autoZero"/>
        <c:auto val="0"/>
        <c:lblAlgn val="ctr"/>
        <c:lblOffset val="100"/>
        <c:noMultiLvlLbl val="0"/>
      </c:catAx>
      <c:valAx>
        <c:axId val="32535497"/>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22913236"/>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F3F65F0-5CD8-41DF-89E1-22096C1AB318}" type="datetime1">
              <a:rPr lang="fi-FI" smtClean="0"/>
              <a:t>20.5.2024</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C04280-BA24-4EAD-9108-43EFDD969BC5}" type="datetime1">
              <a:rPr lang="fi-FI" smtClean="0"/>
              <a:t>20.5.2024</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20.5.2024</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20.5.2024</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20.5.2024</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20.5.2024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20.5.2024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20.5.2024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20.5.2024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20.5.2024</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8313"/>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20.5.2024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20.5.2024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20.5.2024</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20.5.2024</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20.5.2024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20.5.2024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20.5.2024</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20.5.2024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20.5.2024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20.5.2024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20.5.2024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20.5.2024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20.5.2024</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20.5.2024</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20.5.2024</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20.5.2024</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20.5.2024</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20.5.2024</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20.5.2024</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20.5.2024</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D8A7B-AAD8-407E-BAF6-16D1669F24CE}"/>
              </a:ext>
            </a:extLst>
          </p:cNvPr>
          <p:cNvSpPr>
            <a:spLocks noGrp="1"/>
          </p:cNvSpPr>
          <p:nvPr>
            <p:ph type="title"/>
          </p:nvPr>
        </p:nvSpPr>
        <p:spPr>
          <a:xfrm>
            <a:off x="1600199" y="743180"/>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0E065E19-0607-4D4D-98D7-4D2B164E7B34}"/>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3100" b="1" dirty="0">
                <a:latin typeface="+mj-lt"/>
              </a:rPr>
              <a:t>Talouskysely</a:t>
            </a:r>
            <a:r>
              <a:rPr lang="fi-FI" sz="3100" b="1" dirty="0">
                <a:solidFill>
                  <a:srgbClr val="FF0000"/>
                </a:solidFill>
                <a:latin typeface="+mj-lt"/>
              </a:rPr>
              <a:t> </a:t>
            </a:r>
          </a:p>
          <a:p>
            <a:pPr marL="0" indent="0" algn="ctr">
              <a:buNone/>
            </a:pPr>
            <a:r>
              <a:rPr lang="fi-FI" sz="3100" b="1" dirty="0">
                <a:latin typeface="+mj-lt"/>
              </a:rPr>
              <a:t>6.-8.5.2024</a:t>
            </a:r>
          </a:p>
          <a:p>
            <a:pPr marL="0" indent="0" algn="ctr">
              <a:lnSpc>
                <a:spcPct val="150000"/>
              </a:lnSpc>
              <a:buNone/>
            </a:pPr>
            <a:br>
              <a:rPr lang="fi-FI" sz="1800" b="1" i="1" dirty="0">
                <a:solidFill>
                  <a:srgbClr val="FF0000"/>
                </a:solidFill>
                <a:effectLst/>
                <a:ea typeface="Cambria" panose="02040503050406030204" pitchFamily="18" charset="0"/>
                <a:cs typeface="Arial" panose="020B0604020202020204" pitchFamily="34" charset="0"/>
              </a:rPr>
            </a:br>
            <a:r>
              <a:rPr lang="fi-FI" sz="1800" b="1" i="1" dirty="0">
                <a:effectLst/>
                <a:ea typeface="Cambria" panose="02040503050406030204" pitchFamily="18" charset="0"/>
                <a:cs typeface="Arial" panose="020B0604020202020204" pitchFamily="34" charset="0"/>
              </a:rPr>
              <a:t>Hämeen kauppakamarin alueelta vastanneita yrityksiä oli 107, </a:t>
            </a:r>
            <a:br>
              <a:rPr lang="fi-FI" sz="1800" b="1" i="1" dirty="0">
                <a:effectLst/>
                <a:ea typeface="Cambria" panose="02040503050406030204" pitchFamily="18" charset="0"/>
                <a:cs typeface="Arial" panose="020B0604020202020204" pitchFamily="34" charset="0"/>
              </a:rPr>
            </a:br>
            <a:r>
              <a:rPr lang="fi-FI" sz="1800" b="1" dirty="0">
                <a:effectLst/>
                <a:ea typeface="Calibri" panose="020F0502020204030204" pitchFamily="34" charset="0"/>
                <a:cs typeface="Times New Roman" panose="02020603050405020304" pitchFamily="18" charset="0"/>
              </a:rPr>
              <a:t>joista 30 prosenttia on palvelualan yrityksiä ja 27 prosenttia on teollisuusyrityksiä.</a:t>
            </a:r>
            <a:r>
              <a:rPr lang="fi-FI" sz="1800" b="1" dirty="0">
                <a:solidFill>
                  <a:srgbClr val="FF0000"/>
                </a:solidFill>
                <a:ea typeface="Cambria" panose="02040503050406030204" pitchFamily="18" charset="0"/>
                <a:cs typeface="Times New Roman" panose="02020603050405020304" pitchFamily="18" charset="0"/>
              </a:rPr>
              <a:t> </a:t>
            </a:r>
            <a:r>
              <a:rPr lang="fi-FI" sz="1800" b="1" i="1" dirty="0">
                <a:effectLst/>
                <a:ea typeface="Cambria" panose="02040503050406030204" pitchFamily="18" charset="0"/>
                <a:cs typeface="Arial" panose="020B0604020202020204" pitchFamily="34" charset="0"/>
              </a:rPr>
              <a:t>Kyselyyn vastanneet kattavat laajasti koko Hämeen kauppakamarin alueen toimialat. Vastanneista yrityksistä yli 77 prosenttia työllistää alle 50 henkilöä.</a:t>
            </a:r>
            <a:r>
              <a:rPr lang="fi-FI" sz="1800" dirty="0"/>
              <a:t> </a:t>
            </a:r>
            <a:endParaRPr lang="fi-FI" sz="1800" b="1" dirty="0"/>
          </a:p>
        </p:txBody>
      </p:sp>
      <p:sp>
        <p:nvSpPr>
          <p:cNvPr id="4" name="Dian numeron paikkamerkki 3">
            <a:extLst>
              <a:ext uri="{FF2B5EF4-FFF2-40B4-BE49-F238E27FC236}">
                <a16:creationId xmlns:a16="http://schemas.microsoft.com/office/drawing/2014/main" id="{E2B74D50-45CF-42C7-97CF-0FD3B7BD331E}"/>
              </a:ext>
            </a:extLst>
          </p:cNvPr>
          <p:cNvSpPr>
            <a:spLocks noGrp="1"/>
          </p:cNvSpPr>
          <p:nvPr>
            <p:ph type="sldNum" sz="quarter" idx="12"/>
          </p:nvPr>
        </p:nvSpPr>
        <p:spPr/>
        <p:txBody>
          <a:bodyPr/>
          <a:lstStyle/>
          <a:p>
            <a:fld id="{960804D1-D1DA-404B-A345-162A4B99A0F1}" type="slidenum">
              <a:rPr lang="fi-FI" smtClean="0"/>
              <a:t>1</a:t>
            </a:fld>
            <a:endParaRPr lang="fi-FI" dirty="0"/>
          </a:p>
        </p:txBody>
      </p:sp>
    </p:spTree>
    <p:extLst>
      <p:ext uri="{BB962C8B-B14F-4D97-AF65-F5344CB8AC3E}">
        <p14:creationId xmlns:p14="http://schemas.microsoft.com/office/powerpoint/2010/main" val="27238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arvelette toimipaikkanne kannattavuuden kehittyvän seuraavan kuuden (6) kuukauden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10</a:t>
            </a:fld>
            <a:endParaRPr lang="fi-FI"/>
          </a:p>
        </p:txBody>
      </p:sp>
      <p:graphicFrame>
        <p:nvGraphicFramePr>
          <p:cNvPr id="6" name="Chart 1">
            <a:extLst>
              <a:ext uri="{FF2B5EF4-FFF2-40B4-BE49-F238E27FC236}">
                <a16:creationId xmlns:a16="http://schemas.microsoft.com/office/drawing/2014/main" id="{00000000-0008-0000-0E00-000002000000}"/>
              </a:ext>
            </a:extLst>
          </p:cNvPr>
          <p:cNvGraphicFramePr>
            <a:graphicFrameLocks noGrp="1"/>
          </p:cNvGraphicFramePr>
          <p:nvPr>
            <p:ph idx="1"/>
            <p:extLst>
              <p:ext uri="{D42A27DB-BD31-4B8C-83A1-F6EECF244321}">
                <p14:modId xmlns:p14="http://schemas.microsoft.com/office/powerpoint/2010/main" val="324052550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80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Mikä on yleinen tunnelma toimialallanne?</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11</a:t>
            </a:fld>
            <a:endParaRPr lang="fi-FI"/>
          </a:p>
        </p:txBody>
      </p:sp>
      <p:graphicFrame>
        <p:nvGraphicFramePr>
          <p:cNvPr id="6" name="Chart 1">
            <a:extLst>
              <a:ext uri="{FF2B5EF4-FFF2-40B4-BE49-F238E27FC236}">
                <a16:creationId xmlns:a16="http://schemas.microsoft.com/office/drawing/2014/main" id="{00000000-0008-0000-0D00-000002000000}"/>
              </a:ext>
            </a:extLst>
          </p:cNvPr>
          <p:cNvGraphicFramePr>
            <a:graphicFrameLocks noGrp="1"/>
          </p:cNvGraphicFramePr>
          <p:nvPr>
            <p:ph idx="1"/>
            <p:extLst>
              <p:ext uri="{D42A27DB-BD31-4B8C-83A1-F6EECF244321}">
                <p14:modId xmlns:p14="http://schemas.microsoft.com/office/powerpoint/2010/main" val="171432414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305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vienti tulee olemaan kuluvana vuonna verrattuna edelliseen vuoteen?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12</a:t>
            </a:fld>
            <a:endParaRPr lang="fi-FI"/>
          </a:p>
        </p:txBody>
      </p:sp>
      <p:graphicFrame>
        <p:nvGraphicFramePr>
          <p:cNvPr id="6" name="Chart 1">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1533998604"/>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39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C35C0A-AAAE-4DC1-844A-B4ED25133F9F}"/>
              </a:ext>
            </a:extLst>
          </p:cNvPr>
          <p:cNvSpPr>
            <a:spLocks noGrp="1"/>
          </p:cNvSpPr>
          <p:nvPr>
            <p:ph type="title"/>
          </p:nvPr>
        </p:nvSpPr>
        <p:spPr>
          <a:xfrm>
            <a:off x="1600200" y="365125"/>
            <a:ext cx="9686925" cy="1325563"/>
          </a:xfrm>
        </p:spPr>
        <p:txBody>
          <a:bodyPr anchor="ctr">
            <a:normAutofit/>
          </a:bodyPr>
          <a:lstStyle/>
          <a:p>
            <a:r>
              <a:rPr lang="fi-FI" sz="3600" b="1" dirty="0"/>
              <a:t>Yrityksenne toimiala</a:t>
            </a:r>
          </a:p>
        </p:txBody>
      </p:sp>
      <p:sp>
        <p:nvSpPr>
          <p:cNvPr id="2" name="Dian numeron paikkamerkki 1">
            <a:extLst>
              <a:ext uri="{FF2B5EF4-FFF2-40B4-BE49-F238E27FC236}">
                <a16:creationId xmlns:a16="http://schemas.microsoft.com/office/drawing/2014/main" id="{CEBE9E0D-0574-4F6F-AF10-3593DD78DC0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14</a:t>
            </a:fld>
            <a:endParaRPr lang="fi-FI"/>
          </a:p>
        </p:txBody>
      </p:sp>
      <p:graphicFrame>
        <p:nvGraphicFramePr>
          <p:cNvPr id="7" name="Chart 1">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415241983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799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58375-3822-48EA-9A64-A65124F138B1}"/>
              </a:ext>
            </a:extLst>
          </p:cNvPr>
          <p:cNvSpPr>
            <a:spLocks noGrp="1"/>
          </p:cNvSpPr>
          <p:nvPr>
            <p:ph type="title"/>
          </p:nvPr>
        </p:nvSpPr>
        <p:spPr/>
        <p:txBody>
          <a:bodyPr>
            <a:normAutofit/>
          </a:bodyPr>
          <a:lstStyle/>
          <a:p>
            <a:r>
              <a:rPr lang="fi-FI" sz="3600" b="1" dirty="0"/>
              <a:t>Yrityksen henkilöstömäärä</a:t>
            </a:r>
          </a:p>
        </p:txBody>
      </p:sp>
      <p:sp>
        <p:nvSpPr>
          <p:cNvPr id="4" name="Dian numeron paikkamerkki 3">
            <a:extLst>
              <a:ext uri="{FF2B5EF4-FFF2-40B4-BE49-F238E27FC236}">
                <a16:creationId xmlns:a16="http://schemas.microsoft.com/office/drawing/2014/main" id="{B8660B35-9168-417B-BFA2-19F0C3266F65}"/>
              </a:ext>
            </a:extLst>
          </p:cNvPr>
          <p:cNvSpPr>
            <a:spLocks noGrp="1"/>
          </p:cNvSpPr>
          <p:nvPr>
            <p:ph type="sldNum" sz="quarter" idx="12"/>
          </p:nvPr>
        </p:nvSpPr>
        <p:spPr/>
        <p:txBody>
          <a:bodyPr/>
          <a:lstStyle/>
          <a:p>
            <a:fld id="{960804D1-D1DA-404B-A345-162A4B99A0F1}" type="slidenum">
              <a:rPr lang="fi-FI" smtClean="0"/>
              <a:t>15</a:t>
            </a:fld>
            <a:endParaRPr lang="fi-FI"/>
          </a:p>
        </p:txBody>
      </p:sp>
      <p:graphicFrame>
        <p:nvGraphicFramePr>
          <p:cNvPr id="7" name="Chart 1">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69131635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74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fld id="{960804D1-D1DA-404B-A345-162A4B99A0F1}" type="slidenum">
              <a:rPr lang="fi-FI" smtClean="0"/>
              <a:t>16</a:t>
            </a:fld>
            <a:endParaRPr lang="fi-FI"/>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3"/>
            <a:ext cx="6029454" cy="3632111"/>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a:t>
            </a:r>
            <a:br>
              <a:rPr lang="fi-FI" sz="1800" b="0" dirty="0">
                <a:effectLst/>
                <a:latin typeface="+mn-lt"/>
                <a:ea typeface="Cambria" panose="02040503050406030204" pitchFamily="18" charset="0"/>
                <a:cs typeface="Times New Roman" panose="02020603050405020304" pitchFamily="18" charset="0"/>
              </a:rPr>
            </a:br>
            <a:endParaRPr lang="fi-FI" b="0" dirty="0">
              <a:latin typeface="+mn-lt"/>
            </a:endParaRPr>
          </a:p>
        </p:txBody>
      </p:sp>
    </p:spTree>
    <p:extLst>
      <p:ext uri="{BB962C8B-B14F-4D97-AF65-F5344CB8AC3E}">
        <p14:creationId xmlns:p14="http://schemas.microsoft.com/office/powerpoint/2010/main" val="293114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henkilöstömäärä nyt verrattuna vuoden takaiseen?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2</a:t>
            </a:fld>
            <a:endParaRPr lang="fi-FI"/>
          </a:p>
        </p:txBody>
      </p:sp>
      <p:graphicFrame>
        <p:nvGraphicFramePr>
          <p:cNvPr id="7" name="Chart 1">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29879358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10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työntekijöidenne määrä kehittyy seuraavan kuuden (6) kuukauden aikana? </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7" name="Chart 1">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337811343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420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investoinnit ovat seuraavan 12 kuukauden aikana verrattuna edelliseen 12 kuukauteen?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7" name="Chart 1">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2231271404"/>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380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tilauskanta nyt verrattuna vuoden takaiseen?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7" name="Chart 1">
            <a:extLst>
              <a:ext uri="{FF2B5EF4-FFF2-40B4-BE49-F238E27FC236}">
                <a16:creationId xmlns:a16="http://schemas.microsoft.com/office/drawing/2014/main" id="{00000000-0008-0000-0A00-000002000000}"/>
              </a:ext>
            </a:extLst>
          </p:cNvPr>
          <p:cNvGraphicFramePr>
            <a:graphicFrameLocks noGrp="1"/>
          </p:cNvGraphicFramePr>
          <p:nvPr>
            <p:ph idx="1"/>
            <p:extLst>
              <p:ext uri="{D42A27DB-BD31-4B8C-83A1-F6EECF244321}">
                <p14:modId xmlns:p14="http://schemas.microsoft.com/office/powerpoint/2010/main" val="3204114054"/>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55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Miten tilauskantanne kehittyy seuraavien kuuden kuukauden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6</a:t>
            </a:fld>
            <a:endParaRPr lang="fi-FI"/>
          </a:p>
        </p:txBody>
      </p:sp>
      <p:graphicFrame>
        <p:nvGraphicFramePr>
          <p:cNvPr id="6" name="Chart 1">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408100160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12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Kuinka toimipaikkanne liikevaihto on kehittynyt kuluvan vuoden aikana verrattuna edelliseen vuoteen? </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7" name="Chart 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378670469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54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Toimipaikkanne liikevaihto seuraavien kuuden kuukauden aikana? </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7" name="Chart 1">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778600250"/>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16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587374"/>
            <a:ext cx="9686925" cy="1325563"/>
          </a:xfrm>
        </p:spPr>
        <p:txBody>
          <a:bodyPr>
            <a:noAutofit/>
          </a:bodyPr>
          <a:lstStyle/>
          <a:p>
            <a:r>
              <a:rPr lang="fi-FI" sz="2800" b="1" dirty="0"/>
              <a:t>Yrityksemme toimintaa rajoittaa tällä hetkellä </a:t>
            </a:r>
            <a:br>
              <a:rPr lang="fi-FI" sz="2800" b="1" dirty="0"/>
            </a:br>
            <a:r>
              <a:rPr lang="fi-FI" sz="2800" b="1" dirty="0"/>
              <a:t>(voit valita useamman vaihtoehdon)?</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9</a:t>
            </a:fld>
            <a:endParaRPr lang="fi-FI"/>
          </a:p>
        </p:txBody>
      </p:sp>
      <p:graphicFrame>
        <p:nvGraphicFramePr>
          <p:cNvPr id="7" name="Chart 1">
            <a:extLst>
              <a:ext uri="{FF2B5EF4-FFF2-40B4-BE49-F238E27FC236}">
                <a16:creationId xmlns:a16="http://schemas.microsoft.com/office/drawing/2014/main" id="{00000000-0008-0000-1000-000002000000}"/>
              </a:ext>
            </a:extLst>
          </p:cNvPr>
          <p:cNvGraphicFramePr>
            <a:graphicFrameLocks noGrp="1"/>
          </p:cNvGraphicFramePr>
          <p:nvPr>
            <p:ph idx="1"/>
            <p:extLst>
              <p:ext uri="{D42A27DB-BD31-4B8C-83A1-F6EECF244321}">
                <p14:modId xmlns:p14="http://schemas.microsoft.com/office/powerpoint/2010/main" val="17958386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971048"/>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8" ma:contentTypeDescription="Luo uusi asiakirja." ma:contentTypeScope="" ma:versionID="918a669d7f30faefb58659a04c51a693">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d93ce373aeb4c38b8f87f34944ee7958"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92BBC-6A43-4373-A5C7-2FC7C42CD72C}">
  <ds:schemaRef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9568f90f-7a76-499f-b24e-64c53539126a"/>
    <ds:schemaRef ds:uri="944b7541-8c04-40ea-999a-e2e75062a751"/>
    <ds:schemaRef ds:uri="http://purl.org/dc/dcmitype/"/>
    <ds:schemaRef ds:uri="http://purl.org/dc/terms/"/>
  </ds:schemaRefs>
</ds:datastoreItem>
</file>

<file path=customXml/itemProps2.xml><?xml version="1.0" encoding="utf-8"?>
<ds:datastoreItem xmlns:ds="http://schemas.openxmlformats.org/officeDocument/2006/customXml" ds:itemID="{FFCF05D2-B7CB-4CF4-B2B4-9905431B0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0A31F-BD4E-47FD-A732-2C33AACBB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2266</TotalTime>
  <Words>237</Words>
  <Application>Microsoft Office PowerPoint</Application>
  <PresentationFormat>Laajakuva</PresentationFormat>
  <Paragraphs>48</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16</vt:i4>
      </vt:variant>
    </vt:vector>
  </HeadingPairs>
  <TitlesOfParts>
    <vt:vector size="25" baseType="lpstr">
      <vt:lpstr>Arial</vt:lpstr>
      <vt:lpstr>Calibri</vt:lpstr>
      <vt:lpstr>Cambria</vt:lpstr>
      <vt:lpstr>Century Gothic</vt:lpstr>
      <vt:lpstr>Keskuskauppakamarin pohja</vt:lpstr>
      <vt:lpstr>Beige</vt:lpstr>
      <vt:lpstr>Sininen</vt:lpstr>
      <vt:lpstr>Pinkki</vt:lpstr>
      <vt:lpstr>Lime</vt:lpstr>
      <vt:lpstr>HÄMEEN KAUPPAKAMARI</vt:lpstr>
      <vt:lpstr>Toimipaikkanne henkilöstömäärä nyt verrattuna vuoden takaiseen?</vt:lpstr>
      <vt:lpstr>Miten työntekijöidenne määrä kehittyy seuraavan kuuden (6) kuukauden aikana? </vt:lpstr>
      <vt:lpstr>Toimipaikkanne investoinnit ovat seuraavan 12 kuukauden aikana verrattuna edelliseen 12 kuukauteen?</vt:lpstr>
      <vt:lpstr>Toimipaikkanne tilauskanta nyt verrattuna vuoden takaiseen?</vt:lpstr>
      <vt:lpstr>Miten tilauskantanne kehittyy seuraavien kuuden kuukauden aikana?</vt:lpstr>
      <vt:lpstr>Kuinka toimipaikkanne liikevaihto on kehittynyt kuluvan vuoden aikana verrattuna edelliseen vuoteen? </vt:lpstr>
      <vt:lpstr>Toimipaikkanne liikevaihto seuraavien kuuden kuukauden aikana? </vt:lpstr>
      <vt:lpstr>Yrityksemme toimintaa rajoittaa tällä hetkellä  (voit valita useamman vaihtoehdon)?</vt:lpstr>
      <vt:lpstr>Miten arvelette toimipaikkanne kannattavuuden kehittyvän seuraavan kuuden (6) kuukauden aikana?</vt:lpstr>
      <vt:lpstr>Mikä on yleinen tunnelma toimialallanne?</vt:lpstr>
      <vt:lpstr>Toimipaikkanne vienti tulee olemaan kuluvana vuonna verrattuna edelliseen vuoteen?</vt:lpstr>
      <vt:lpstr>Taustatiedot</vt:lpstr>
      <vt:lpstr>Yrityksenne toimiala</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Pulkki</dc:creator>
  <cp:keywords>Keskuskauppakamari</cp:keywords>
  <cp:lastModifiedBy>Päivi Pulkki</cp:lastModifiedBy>
  <cp:revision>19</cp:revision>
  <cp:lastPrinted>2024-05-20T11:34:56Z</cp:lastPrinted>
  <dcterms:created xsi:type="dcterms:W3CDTF">2020-06-15T11:23:58Z</dcterms:created>
  <dcterms:modified xsi:type="dcterms:W3CDTF">2024-05-20T11:49:41Z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