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4"/>
  </p:sldMasterIdLst>
  <p:notesMasterIdLst>
    <p:notesMasterId r:id="rId23"/>
  </p:notesMasterIdLst>
  <p:handoutMasterIdLst>
    <p:handoutMasterId r:id="rId24"/>
  </p:handoutMasterIdLst>
  <p:sldIdLst>
    <p:sldId id="482" r:id="rId5"/>
    <p:sldId id="483" r:id="rId6"/>
    <p:sldId id="485" r:id="rId7"/>
    <p:sldId id="486" r:id="rId8"/>
    <p:sldId id="488" r:id="rId9"/>
    <p:sldId id="487" r:id="rId10"/>
    <p:sldId id="493" r:id="rId11"/>
    <p:sldId id="503" r:id="rId12"/>
    <p:sldId id="498" r:id="rId13"/>
    <p:sldId id="512" r:id="rId14"/>
    <p:sldId id="505" r:id="rId15"/>
    <p:sldId id="506" r:id="rId16"/>
    <p:sldId id="510" r:id="rId17"/>
    <p:sldId id="507" r:id="rId18"/>
    <p:sldId id="511" r:id="rId19"/>
    <p:sldId id="509" r:id="rId20"/>
    <p:sldId id="499" r:id="rId21"/>
    <p:sldId id="504" r:id="rId22"/>
  </p:sldIdLst>
  <p:sldSz cx="12192000" cy="6858000"/>
  <p:notesSz cx="6797675" cy="987425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9B1B"/>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038854-1875-4B3B-97CB-9148AD9727F8}" v="44" dt="2024-02-22T11:36:06.747"/>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173" autoAdjust="0"/>
  </p:normalViewPr>
  <p:slideViewPr>
    <p:cSldViewPr snapToGrid="0">
      <p:cViewPr varScale="1">
        <p:scale>
          <a:sx n="67" d="100"/>
          <a:sy n="67" d="100"/>
        </p:scale>
        <p:origin x="604" y="44"/>
      </p:cViewPr>
      <p:guideLst>
        <p:guide orient="horz" pos="2160"/>
        <p:guide pos="3840"/>
      </p:guideLst>
    </p:cSldViewPr>
  </p:slideViewPr>
  <p:notesTextViewPr>
    <p:cViewPr>
      <p:scale>
        <a:sx n="3" d="2"/>
        <a:sy n="3" d="2"/>
      </p:scale>
      <p:origin x="0" y="0"/>
    </p:cViewPr>
  </p:notesTextViewPr>
  <p:notesViewPr>
    <p:cSldViewPr snapToGrid="0">
      <p:cViewPr varScale="1">
        <p:scale>
          <a:sx n="76" d="100"/>
          <a:sy n="76" d="100"/>
        </p:scale>
        <p:origin x="410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945659" cy="49542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4" y="0"/>
            <a:ext cx="2945659" cy="495428"/>
          </a:xfrm>
          <a:prstGeom prst="rect">
            <a:avLst/>
          </a:prstGeom>
        </p:spPr>
        <p:txBody>
          <a:bodyPr vert="horz" lIns="91440" tIns="45720" rIns="91440" bIns="45720" rtlCol="0"/>
          <a:lstStyle>
            <a:lvl1pPr algn="r">
              <a:defRPr sz="1200"/>
            </a:lvl1pPr>
          </a:lstStyle>
          <a:p>
            <a:fld id="{AA6E70E1-A3AB-4052-98AB-12F0CDA24B2F}" type="datetimeFigureOut">
              <a:rPr lang="fi-FI" smtClean="0"/>
              <a:t>23.2.2024</a:t>
            </a:fld>
            <a:endParaRPr lang="fi-FI"/>
          </a:p>
        </p:txBody>
      </p:sp>
      <p:sp>
        <p:nvSpPr>
          <p:cNvPr id="4" name="Alatunnisteen paikkamerkki 3"/>
          <p:cNvSpPr>
            <a:spLocks noGrp="1"/>
          </p:cNvSpPr>
          <p:nvPr>
            <p:ph type="ftr" sz="quarter" idx="2"/>
          </p:nvPr>
        </p:nvSpPr>
        <p:spPr>
          <a:xfrm>
            <a:off x="1" y="9378825"/>
            <a:ext cx="2945659" cy="49542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4" y="9378825"/>
            <a:ext cx="2945659" cy="495427"/>
          </a:xfrm>
          <a:prstGeom prst="rect">
            <a:avLst/>
          </a:prstGeom>
        </p:spPr>
        <p:txBody>
          <a:bodyPr vert="horz" lIns="91440" tIns="45720" rIns="91440" bIns="45720" rtlCol="0" anchor="b"/>
          <a:lstStyle>
            <a:lvl1pPr algn="r">
              <a:defRPr sz="1200"/>
            </a:lvl1pPr>
          </a:lstStyle>
          <a:p>
            <a:fld id="{23D075FB-15AF-440A-B26F-29BF3C13812D}" type="slidenum">
              <a:rPr lang="fi-FI" smtClean="0"/>
              <a:t>‹#›</a:t>
            </a:fld>
            <a:endParaRPr lang="fi-FI"/>
          </a:p>
        </p:txBody>
      </p:sp>
    </p:spTree>
    <p:extLst>
      <p:ext uri="{BB962C8B-B14F-4D97-AF65-F5344CB8AC3E}">
        <p14:creationId xmlns:p14="http://schemas.microsoft.com/office/powerpoint/2010/main" val="1838560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945659" cy="49542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4" y="0"/>
            <a:ext cx="2945659" cy="495428"/>
          </a:xfrm>
          <a:prstGeom prst="rect">
            <a:avLst/>
          </a:prstGeom>
        </p:spPr>
        <p:txBody>
          <a:bodyPr vert="horz" lIns="91440" tIns="45720" rIns="91440" bIns="45720" rtlCol="0"/>
          <a:lstStyle>
            <a:lvl1pPr algn="r">
              <a:defRPr sz="1200"/>
            </a:lvl1pPr>
          </a:lstStyle>
          <a:p>
            <a:fld id="{13CEC8D1-B88E-46F5-BBA7-B1816503885D}" type="datetimeFigureOut">
              <a:rPr lang="fi-FI" smtClean="0"/>
              <a:t>23.2.2024</a:t>
            </a:fld>
            <a:endParaRPr lang="fi-FI"/>
          </a:p>
        </p:txBody>
      </p:sp>
      <p:sp>
        <p:nvSpPr>
          <p:cNvPr id="4" name="Dian kuvan paikkamerkki 3"/>
          <p:cNvSpPr>
            <a:spLocks noGrp="1" noRot="1" noChangeAspect="1"/>
          </p:cNvSpPr>
          <p:nvPr>
            <p:ph type="sldImg" idx="2"/>
          </p:nvPr>
        </p:nvSpPr>
        <p:spPr>
          <a:xfrm>
            <a:off x="436563" y="1235075"/>
            <a:ext cx="5924550" cy="333216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51982"/>
            <a:ext cx="5438140" cy="3887986"/>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1" y="9378825"/>
            <a:ext cx="2945659" cy="49542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4" y="9378825"/>
            <a:ext cx="2945659" cy="495427"/>
          </a:xfrm>
          <a:prstGeom prst="rect">
            <a:avLst/>
          </a:prstGeom>
        </p:spPr>
        <p:txBody>
          <a:bodyPr vert="horz" lIns="91440" tIns="45720" rIns="91440" bIns="45720" rtlCol="0" anchor="b"/>
          <a:lstStyle>
            <a:lvl1pPr algn="r">
              <a:defRPr sz="1200"/>
            </a:lvl1pPr>
          </a:lstStyle>
          <a:p>
            <a:fld id="{2E447284-FA40-4768-B4C4-5D80AB4EFD53}" type="slidenum">
              <a:rPr lang="fi-FI" smtClean="0"/>
              <a:t>‹#›</a:t>
            </a:fld>
            <a:endParaRPr lang="fi-FI"/>
          </a:p>
        </p:txBody>
      </p:sp>
    </p:spTree>
    <p:extLst>
      <p:ext uri="{BB962C8B-B14F-4D97-AF65-F5344CB8AC3E}">
        <p14:creationId xmlns:p14="http://schemas.microsoft.com/office/powerpoint/2010/main" val="2139881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E447284-FA40-4768-B4C4-5D80AB4EFD53}" type="slidenum">
              <a:rPr lang="fi-FI" smtClean="0"/>
              <a:t>1</a:t>
            </a:fld>
            <a:endParaRPr lang="fi-FI"/>
          </a:p>
        </p:txBody>
      </p:sp>
    </p:spTree>
    <p:extLst>
      <p:ext uri="{BB962C8B-B14F-4D97-AF65-F5344CB8AC3E}">
        <p14:creationId xmlns:p14="http://schemas.microsoft.com/office/powerpoint/2010/main" val="2619026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2E447284-FA40-4768-B4C4-5D80AB4EFD53}" type="slidenum">
              <a:rPr lang="fi-FI" smtClean="0"/>
              <a:t>15</a:t>
            </a:fld>
            <a:endParaRPr lang="fi-FI"/>
          </a:p>
        </p:txBody>
      </p:sp>
    </p:spTree>
    <p:extLst>
      <p:ext uri="{BB962C8B-B14F-4D97-AF65-F5344CB8AC3E}">
        <p14:creationId xmlns:p14="http://schemas.microsoft.com/office/powerpoint/2010/main" val="2698713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2E447284-FA40-4768-B4C4-5D80AB4EFD53}" type="slidenum">
              <a:rPr lang="fi-FI" smtClean="0"/>
              <a:t>16</a:t>
            </a:fld>
            <a:endParaRPr lang="fi-FI"/>
          </a:p>
        </p:txBody>
      </p:sp>
    </p:spTree>
    <p:extLst>
      <p:ext uri="{BB962C8B-B14F-4D97-AF65-F5344CB8AC3E}">
        <p14:creationId xmlns:p14="http://schemas.microsoft.com/office/powerpoint/2010/main" val="2075165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sz="1000" dirty="0"/>
          </a:p>
        </p:txBody>
      </p:sp>
      <p:sp>
        <p:nvSpPr>
          <p:cNvPr id="4" name="Slide Number Placeholder 3"/>
          <p:cNvSpPr>
            <a:spLocks noGrp="1"/>
          </p:cNvSpPr>
          <p:nvPr>
            <p:ph type="sldNum" sz="quarter" idx="10"/>
          </p:nvPr>
        </p:nvSpPr>
        <p:spPr/>
        <p:txBody>
          <a:bodyPr/>
          <a:lstStyle/>
          <a:p>
            <a:fld id="{2E447284-FA40-4768-B4C4-5D80AB4EFD53}" type="slidenum">
              <a:rPr lang="fi-FI" smtClean="0"/>
              <a:t>6</a:t>
            </a:fld>
            <a:endParaRPr lang="fi-FI"/>
          </a:p>
        </p:txBody>
      </p:sp>
    </p:spTree>
    <p:extLst>
      <p:ext uri="{BB962C8B-B14F-4D97-AF65-F5344CB8AC3E}">
        <p14:creationId xmlns:p14="http://schemas.microsoft.com/office/powerpoint/2010/main" val="63390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2E447284-FA40-4768-B4C4-5D80AB4EFD53}" type="slidenum">
              <a:rPr lang="fi-FI" smtClean="0"/>
              <a:t>8</a:t>
            </a:fld>
            <a:endParaRPr lang="fi-FI"/>
          </a:p>
        </p:txBody>
      </p:sp>
    </p:spTree>
    <p:extLst>
      <p:ext uri="{BB962C8B-B14F-4D97-AF65-F5344CB8AC3E}">
        <p14:creationId xmlns:p14="http://schemas.microsoft.com/office/powerpoint/2010/main" val="33926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2E447284-FA40-4768-B4C4-5D80AB4EFD53}" type="slidenum">
              <a:rPr lang="fi-FI" smtClean="0"/>
              <a:t>9</a:t>
            </a:fld>
            <a:endParaRPr lang="fi-FI"/>
          </a:p>
        </p:txBody>
      </p:sp>
    </p:spTree>
    <p:extLst>
      <p:ext uri="{BB962C8B-B14F-4D97-AF65-F5344CB8AC3E}">
        <p14:creationId xmlns:p14="http://schemas.microsoft.com/office/powerpoint/2010/main" val="3220114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2E447284-FA40-4768-B4C4-5D80AB4EFD53}" type="slidenum">
              <a:rPr lang="fi-FI" smtClean="0"/>
              <a:t>10</a:t>
            </a:fld>
            <a:endParaRPr lang="fi-FI"/>
          </a:p>
        </p:txBody>
      </p:sp>
    </p:spTree>
    <p:extLst>
      <p:ext uri="{BB962C8B-B14F-4D97-AF65-F5344CB8AC3E}">
        <p14:creationId xmlns:p14="http://schemas.microsoft.com/office/powerpoint/2010/main" val="2318552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2E447284-FA40-4768-B4C4-5D80AB4EFD53}" type="slidenum">
              <a:rPr lang="fi-FI" smtClean="0"/>
              <a:t>11</a:t>
            </a:fld>
            <a:endParaRPr lang="fi-FI"/>
          </a:p>
        </p:txBody>
      </p:sp>
    </p:spTree>
    <p:extLst>
      <p:ext uri="{BB962C8B-B14F-4D97-AF65-F5344CB8AC3E}">
        <p14:creationId xmlns:p14="http://schemas.microsoft.com/office/powerpoint/2010/main" val="3715715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2E447284-FA40-4768-B4C4-5D80AB4EFD53}" type="slidenum">
              <a:rPr lang="fi-FI" smtClean="0"/>
              <a:t>12</a:t>
            </a:fld>
            <a:endParaRPr lang="fi-FI"/>
          </a:p>
        </p:txBody>
      </p:sp>
    </p:spTree>
    <p:extLst>
      <p:ext uri="{BB962C8B-B14F-4D97-AF65-F5344CB8AC3E}">
        <p14:creationId xmlns:p14="http://schemas.microsoft.com/office/powerpoint/2010/main" val="694878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2E447284-FA40-4768-B4C4-5D80AB4EFD53}" type="slidenum">
              <a:rPr lang="fi-FI" smtClean="0"/>
              <a:t>13</a:t>
            </a:fld>
            <a:endParaRPr lang="fi-FI"/>
          </a:p>
        </p:txBody>
      </p:sp>
    </p:spTree>
    <p:extLst>
      <p:ext uri="{BB962C8B-B14F-4D97-AF65-F5344CB8AC3E}">
        <p14:creationId xmlns:p14="http://schemas.microsoft.com/office/powerpoint/2010/main" val="3923348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2E447284-FA40-4768-B4C4-5D80AB4EFD53}" type="slidenum">
              <a:rPr lang="fi-FI" smtClean="0"/>
              <a:t>14</a:t>
            </a:fld>
            <a:endParaRPr lang="fi-FI"/>
          </a:p>
        </p:txBody>
      </p:sp>
    </p:spTree>
    <p:extLst>
      <p:ext uri="{BB962C8B-B14F-4D97-AF65-F5344CB8AC3E}">
        <p14:creationId xmlns:p14="http://schemas.microsoft.com/office/powerpoint/2010/main" val="2186799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r>
              <a:rPr lang="fi-FI"/>
              <a:t>15.12.2016</a:t>
            </a:r>
          </a:p>
        </p:txBody>
      </p:sp>
      <p:sp>
        <p:nvSpPr>
          <p:cNvPr id="5" name="Alatunnisteen paikkamerkki 4"/>
          <p:cNvSpPr>
            <a:spLocks noGrp="1"/>
          </p:cNvSpPr>
          <p:nvPr>
            <p:ph type="ftr" sz="quarter" idx="11"/>
          </p:nvPr>
        </p:nvSpPr>
        <p:spPr/>
        <p:txBody>
          <a:bodyPr/>
          <a:lstStyle/>
          <a:p>
            <a:r>
              <a:rPr lang="fi-FI"/>
              <a:t>toiminnanjohtaja Kaija Savolainen</a:t>
            </a:r>
          </a:p>
        </p:txBody>
      </p:sp>
      <p:sp>
        <p:nvSpPr>
          <p:cNvPr id="6" name="Dian numeron paikkamerkki 5"/>
          <p:cNvSpPr>
            <a:spLocks noGrp="1"/>
          </p:cNvSpPr>
          <p:nvPr>
            <p:ph type="sldNum" sz="quarter" idx="12"/>
          </p:nvPr>
        </p:nvSpPr>
        <p:spPr/>
        <p:txBody>
          <a:bodyPr/>
          <a:lstStyle/>
          <a:p>
            <a:fld id="{70245231-7891-4BBC-A282-3B37596AC195}" type="slidenum">
              <a:rPr lang="fi-FI" smtClean="0"/>
              <a:t>‹#›</a:t>
            </a:fld>
            <a:endParaRPr lang="fi-FI"/>
          </a:p>
        </p:txBody>
      </p:sp>
    </p:spTree>
    <p:extLst>
      <p:ext uri="{BB962C8B-B14F-4D97-AF65-F5344CB8AC3E}">
        <p14:creationId xmlns:p14="http://schemas.microsoft.com/office/powerpoint/2010/main" val="403298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a:t>15.12.2016</a:t>
            </a:r>
          </a:p>
        </p:txBody>
      </p:sp>
      <p:sp>
        <p:nvSpPr>
          <p:cNvPr id="5" name="Alatunnisteen paikkamerkki 4"/>
          <p:cNvSpPr>
            <a:spLocks noGrp="1"/>
          </p:cNvSpPr>
          <p:nvPr>
            <p:ph type="ftr" sz="quarter" idx="11"/>
          </p:nvPr>
        </p:nvSpPr>
        <p:spPr/>
        <p:txBody>
          <a:bodyPr/>
          <a:lstStyle/>
          <a:p>
            <a:r>
              <a:rPr lang="fi-FI"/>
              <a:t>toiminnanjohtaja Kaija Savolainen</a:t>
            </a:r>
          </a:p>
        </p:txBody>
      </p:sp>
      <p:sp>
        <p:nvSpPr>
          <p:cNvPr id="6" name="Dian numeron paikkamerkki 5"/>
          <p:cNvSpPr>
            <a:spLocks noGrp="1"/>
          </p:cNvSpPr>
          <p:nvPr>
            <p:ph type="sldNum" sz="quarter" idx="12"/>
          </p:nvPr>
        </p:nvSpPr>
        <p:spPr/>
        <p:txBody>
          <a:bodyPr/>
          <a:lstStyle/>
          <a:p>
            <a:fld id="{70245231-7891-4BBC-A282-3B37596AC195}" type="slidenum">
              <a:rPr lang="fi-FI" smtClean="0"/>
              <a:t>‹#›</a:t>
            </a:fld>
            <a:endParaRPr lang="fi-FI"/>
          </a:p>
        </p:txBody>
      </p:sp>
    </p:spTree>
    <p:extLst>
      <p:ext uri="{BB962C8B-B14F-4D97-AF65-F5344CB8AC3E}">
        <p14:creationId xmlns:p14="http://schemas.microsoft.com/office/powerpoint/2010/main" val="112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a:t>15.12.2016</a:t>
            </a:r>
          </a:p>
        </p:txBody>
      </p:sp>
      <p:sp>
        <p:nvSpPr>
          <p:cNvPr id="5" name="Alatunnisteen paikkamerkki 4"/>
          <p:cNvSpPr>
            <a:spLocks noGrp="1"/>
          </p:cNvSpPr>
          <p:nvPr>
            <p:ph type="ftr" sz="quarter" idx="11"/>
          </p:nvPr>
        </p:nvSpPr>
        <p:spPr/>
        <p:txBody>
          <a:bodyPr/>
          <a:lstStyle/>
          <a:p>
            <a:r>
              <a:rPr lang="fi-FI"/>
              <a:t>toiminnanjohtaja Kaija Savolainen</a:t>
            </a:r>
          </a:p>
        </p:txBody>
      </p:sp>
      <p:sp>
        <p:nvSpPr>
          <p:cNvPr id="6" name="Dian numeron paikkamerkki 5"/>
          <p:cNvSpPr>
            <a:spLocks noGrp="1"/>
          </p:cNvSpPr>
          <p:nvPr>
            <p:ph type="sldNum" sz="quarter" idx="12"/>
          </p:nvPr>
        </p:nvSpPr>
        <p:spPr/>
        <p:txBody>
          <a:bodyPr/>
          <a:lstStyle/>
          <a:p>
            <a:fld id="{70245231-7891-4BBC-A282-3B37596AC195}" type="slidenum">
              <a:rPr lang="fi-FI" smtClean="0"/>
              <a:t>‹#›</a:t>
            </a:fld>
            <a:endParaRPr lang="fi-FI"/>
          </a:p>
        </p:txBody>
      </p:sp>
    </p:spTree>
    <p:extLst>
      <p:ext uri="{BB962C8B-B14F-4D97-AF65-F5344CB8AC3E}">
        <p14:creationId xmlns:p14="http://schemas.microsoft.com/office/powerpoint/2010/main" val="23315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a:t>15.12.2016</a:t>
            </a:r>
          </a:p>
        </p:txBody>
      </p:sp>
      <p:sp>
        <p:nvSpPr>
          <p:cNvPr id="5" name="Alatunnisteen paikkamerkki 4"/>
          <p:cNvSpPr>
            <a:spLocks noGrp="1"/>
          </p:cNvSpPr>
          <p:nvPr>
            <p:ph type="ftr" sz="quarter" idx="11"/>
          </p:nvPr>
        </p:nvSpPr>
        <p:spPr/>
        <p:txBody>
          <a:bodyPr/>
          <a:lstStyle/>
          <a:p>
            <a:r>
              <a:rPr lang="fi-FI"/>
              <a:t>toiminnanjohtaja Kaija Savolainen</a:t>
            </a:r>
          </a:p>
        </p:txBody>
      </p:sp>
      <p:sp>
        <p:nvSpPr>
          <p:cNvPr id="6" name="Dian numeron paikkamerkki 5"/>
          <p:cNvSpPr>
            <a:spLocks noGrp="1"/>
          </p:cNvSpPr>
          <p:nvPr>
            <p:ph type="sldNum" sz="quarter" idx="12"/>
          </p:nvPr>
        </p:nvSpPr>
        <p:spPr/>
        <p:txBody>
          <a:bodyPr/>
          <a:lstStyle/>
          <a:p>
            <a:fld id="{70245231-7891-4BBC-A282-3B37596AC195}" type="slidenum">
              <a:rPr lang="fi-FI" smtClean="0"/>
              <a:t>‹#›</a:t>
            </a:fld>
            <a:endParaRPr lang="fi-FI"/>
          </a:p>
        </p:txBody>
      </p:sp>
    </p:spTree>
    <p:extLst>
      <p:ext uri="{BB962C8B-B14F-4D97-AF65-F5344CB8AC3E}">
        <p14:creationId xmlns:p14="http://schemas.microsoft.com/office/powerpoint/2010/main" val="251305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r>
              <a:rPr lang="fi-FI"/>
              <a:t>15.12.2016</a:t>
            </a:r>
          </a:p>
        </p:txBody>
      </p:sp>
      <p:sp>
        <p:nvSpPr>
          <p:cNvPr id="5" name="Alatunnisteen paikkamerkki 4"/>
          <p:cNvSpPr>
            <a:spLocks noGrp="1"/>
          </p:cNvSpPr>
          <p:nvPr>
            <p:ph type="ftr" sz="quarter" idx="11"/>
          </p:nvPr>
        </p:nvSpPr>
        <p:spPr/>
        <p:txBody>
          <a:bodyPr/>
          <a:lstStyle/>
          <a:p>
            <a:r>
              <a:rPr lang="fi-FI"/>
              <a:t>toiminnanjohtaja Kaija Savolainen</a:t>
            </a:r>
          </a:p>
        </p:txBody>
      </p:sp>
      <p:sp>
        <p:nvSpPr>
          <p:cNvPr id="6" name="Dian numeron paikkamerkki 5"/>
          <p:cNvSpPr>
            <a:spLocks noGrp="1"/>
          </p:cNvSpPr>
          <p:nvPr>
            <p:ph type="sldNum" sz="quarter" idx="12"/>
          </p:nvPr>
        </p:nvSpPr>
        <p:spPr/>
        <p:txBody>
          <a:bodyPr/>
          <a:lstStyle/>
          <a:p>
            <a:fld id="{70245231-7891-4BBC-A282-3B37596AC195}" type="slidenum">
              <a:rPr lang="fi-FI" smtClean="0"/>
              <a:t>‹#›</a:t>
            </a:fld>
            <a:endParaRPr lang="fi-FI"/>
          </a:p>
        </p:txBody>
      </p:sp>
    </p:spTree>
    <p:extLst>
      <p:ext uri="{BB962C8B-B14F-4D97-AF65-F5344CB8AC3E}">
        <p14:creationId xmlns:p14="http://schemas.microsoft.com/office/powerpoint/2010/main" val="67484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r>
              <a:rPr lang="fi-FI"/>
              <a:t>15.12.2016</a:t>
            </a:r>
          </a:p>
        </p:txBody>
      </p:sp>
      <p:sp>
        <p:nvSpPr>
          <p:cNvPr id="6" name="Alatunnisteen paikkamerkki 5"/>
          <p:cNvSpPr>
            <a:spLocks noGrp="1"/>
          </p:cNvSpPr>
          <p:nvPr>
            <p:ph type="ftr" sz="quarter" idx="11"/>
          </p:nvPr>
        </p:nvSpPr>
        <p:spPr/>
        <p:txBody>
          <a:bodyPr/>
          <a:lstStyle/>
          <a:p>
            <a:r>
              <a:rPr lang="fi-FI"/>
              <a:t>toiminnanjohtaja Kaija Savolainen</a:t>
            </a:r>
          </a:p>
        </p:txBody>
      </p:sp>
      <p:sp>
        <p:nvSpPr>
          <p:cNvPr id="7" name="Dian numeron paikkamerkki 6"/>
          <p:cNvSpPr>
            <a:spLocks noGrp="1"/>
          </p:cNvSpPr>
          <p:nvPr>
            <p:ph type="sldNum" sz="quarter" idx="12"/>
          </p:nvPr>
        </p:nvSpPr>
        <p:spPr/>
        <p:txBody>
          <a:bodyPr/>
          <a:lstStyle/>
          <a:p>
            <a:fld id="{70245231-7891-4BBC-A282-3B37596AC195}" type="slidenum">
              <a:rPr lang="fi-FI" smtClean="0"/>
              <a:t>‹#›</a:t>
            </a:fld>
            <a:endParaRPr lang="fi-FI"/>
          </a:p>
        </p:txBody>
      </p:sp>
    </p:spTree>
    <p:extLst>
      <p:ext uri="{BB962C8B-B14F-4D97-AF65-F5344CB8AC3E}">
        <p14:creationId xmlns:p14="http://schemas.microsoft.com/office/powerpoint/2010/main" val="907001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r>
              <a:rPr lang="fi-FI"/>
              <a:t>15.12.2016</a:t>
            </a:r>
          </a:p>
        </p:txBody>
      </p:sp>
      <p:sp>
        <p:nvSpPr>
          <p:cNvPr id="8" name="Alatunnisteen paikkamerkki 7"/>
          <p:cNvSpPr>
            <a:spLocks noGrp="1"/>
          </p:cNvSpPr>
          <p:nvPr>
            <p:ph type="ftr" sz="quarter" idx="11"/>
          </p:nvPr>
        </p:nvSpPr>
        <p:spPr/>
        <p:txBody>
          <a:bodyPr/>
          <a:lstStyle/>
          <a:p>
            <a:r>
              <a:rPr lang="fi-FI"/>
              <a:t>toiminnanjohtaja Kaija Savolainen</a:t>
            </a:r>
          </a:p>
        </p:txBody>
      </p:sp>
      <p:sp>
        <p:nvSpPr>
          <p:cNvPr id="9" name="Dian numeron paikkamerkki 8"/>
          <p:cNvSpPr>
            <a:spLocks noGrp="1"/>
          </p:cNvSpPr>
          <p:nvPr>
            <p:ph type="sldNum" sz="quarter" idx="12"/>
          </p:nvPr>
        </p:nvSpPr>
        <p:spPr/>
        <p:txBody>
          <a:bodyPr/>
          <a:lstStyle/>
          <a:p>
            <a:fld id="{70245231-7891-4BBC-A282-3B37596AC195}" type="slidenum">
              <a:rPr lang="fi-FI" smtClean="0"/>
              <a:t>‹#›</a:t>
            </a:fld>
            <a:endParaRPr lang="fi-FI"/>
          </a:p>
        </p:txBody>
      </p:sp>
    </p:spTree>
    <p:extLst>
      <p:ext uri="{BB962C8B-B14F-4D97-AF65-F5344CB8AC3E}">
        <p14:creationId xmlns:p14="http://schemas.microsoft.com/office/powerpoint/2010/main" val="899477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r>
              <a:rPr lang="fi-FI"/>
              <a:t>15.12.2016</a:t>
            </a:r>
          </a:p>
        </p:txBody>
      </p:sp>
      <p:sp>
        <p:nvSpPr>
          <p:cNvPr id="4" name="Alatunnisteen paikkamerkki 3"/>
          <p:cNvSpPr>
            <a:spLocks noGrp="1"/>
          </p:cNvSpPr>
          <p:nvPr>
            <p:ph type="ftr" sz="quarter" idx="11"/>
          </p:nvPr>
        </p:nvSpPr>
        <p:spPr/>
        <p:txBody>
          <a:bodyPr/>
          <a:lstStyle/>
          <a:p>
            <a:r>
              <a:rPr lang="fi-FI"/>
              <a:t>toiminnanjohtaja Kaija Savolainen</a:t>
            </a:r>
          </a:p>
        </p:txBody>
      </p:sp>
      <p:sp>
        <p:nvSpPr>
          <p:cNvPr id="5" name="Dian numeron paikkamerkki 4"/>
          <p:cNvSpPr>
            <a:spLocks noGrp="1"/>
          </p:cNvSpPr>
          <p:nvPr>
            <p:ph type="sldNum" sz="quarter" idx="12"/>
          </p:nvPr>
        </p:nvSpPr>
        <p:spPr/>
        <p:txBody>
          <a:bodyPr/>
          <a:lstStyle/>
          <a:p>
            <a:fld id="{70245231-7891-4BBC-A282-3B37596AC195}" type="slidenum">
              <a:rPr lang="fi-FI" smtClean="0"/>
              <a:t>‹#›</a:t>
            </a:fld>
            <a:endParaRPr lang="fi-FI"/>
          </a:p>
        </p:txBody>
      </p:sp>
    </p:spTree>
    <p:extLst>
      <p:ext uri="{BB962C8B-B14F-4D97-AF65-F5344CB8AC3E}">
        <p14:creationId xmlns:p14="http://schemas.microsoft.com/office/powerpoint/2010/main" val="1146184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15.12.2016</a:t>
            </a:r>
          </a:p>
        </p:txBody>
      </p:sp>
      <p:sp>
        <p:nvSpPr>
          <p:cNvPr id="3" name="Alatunnisteen paikkamerkki 2"/>
          <p:cNvSpPr>
            <a:spLocks noGrp="1"/>
          </p:cNvSpPr>
          <p:nvPr>
            <p:ph type="ftr" sz="quarter" idx="11"/>
          </p:nvPr>
        </p:nvSpPr>
        <p:spPr/>
        <p:txBody>
          <a:bodyPr/>
          <a:lstStyle/>
          <a:p>
            <a:r>
              <a:rPr lang="fi-FI"/>
              <a:t>toiminnanjohtaja Kaija Savolainen</a:t>
            </a:r>
          </a:p>
        </p:txBody>
      </p:sp>
      <p:sp>
        <p:nvSpPr>
          <p:cNvPr id="4" name="Dian numeron paikkamerkki 3"/>
          <p:cNvSpPr>
            <a:spLocks noGrp="1"/>
          </p:cNvSpPr>
          <p:nvPr>
            <p:ph type="sldNum" sz="quarter" idx="12"/>
          </p:nvPr>
        </p:nvSpPr>
        <p:spPr/>
        <p:txBody>
          <a:bodyPr/>
          <a:lstStyle/>
          <a:p>
            <a:fld id="{70245231-7891-4BBC-A282-3B37596AC195}" type="slidenum">
              <a:rPr lang="fi-FI" smtClean="0"/>
              <a:t>‹#›</a:t>
            </a:fld>
            <a:endParaRPr lang="fi-FI"/>
          </a:p>
        </p:txBody>
      </p:sp>
    </p:spTree>
    <p:extLst>
      <p:ext uri="{BB962C8B-B14F-4D97-AF65-F5344CB8AC3E}">
        <p14:creationId xmlns:p14="http://schemas.microsoft.com/office/powerpoint/2010/main" val="16957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r>
              <a:rPr lang="fi-FI"/>
              <a:t>15.12.2016</a:t>
            </a:r>
          </a:p>
        </p:txBody>
      </p:sp>
      <p:sp>
        <p:nvSpPr>
          <p:cNvPr id="6" name="Alatunnisteen paikkamerkki 5"/>
          <p:cNvSpPr>
            <a:spLocks noGrp="1"/>
          </p:cNvSpPr>
          <p:nvPr>
            <p:ph type="ftr" sz="quarter" idx="11"/>
          </p:nvPr>
        </p:nvSpPr>
        <p:spPr/>
        <p:txBody>
          <a:bodyPr/>
          <a:lstStyle/>
          <a:p>
            <a:r>
              <a:rPr lang="fi-FI"/>
              <a:t>toiminnanjohtaja Kaija Savolainen</a:t>
            </a:r>
          </a:p>
        </p:txBody>
      </p:sp>
      <p:sp>
        <p:nvSpPr>
          <p:cNvPr id="7" name="Dian numeron paikkamerkki 6"/>
          <p:cNvSpPr>
            <a:spLocks noGrp="1"/>
          </p:cNvSpPr>
          <p:nvPr>
            <p:ph type="sldNum" sz="quarter" idx="12"/>
          </p:nvPr>
        </p:nvSpPr>
        <p:spPr/>
        <p:txBody>
          <a:bodyPr/>
          <a:lstStyle/>
          <a:p>
            <a:fld id="{70245231-7891-4BBC-A282-3B37596AC195}" type="slidenum">
              <a:rPr lang="fi-FI" smtClean="0"/>
              <a:t>‹#›</a:t>
            </a:fld>
            <a:endParaRPr lang="fi-FI"/>
          </a:p>
        </p:txBody>
      </p:sp>
    </p:spTree>
    <p:extLst>
      <p:ext uri="{BB962C8B-B14F-4D97-AF65-F5344CB8AC3E}">
        <p14:creationId xmlns:p14="http://schemas.microsoft.com/office/powerpoint/2010/main" val="23914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r>
              <a:rPr lang="fi-FI"/>
              <a:t>15.12.2016</a:t>
            </a:r>
          </a:p>
        </p:txBody>
      </p:sp>
      <p:sp>
        <p:nvSpPr>
          <p:cNvPr id="6" name="Alatunnisteen paikkamerkki 5"/>
          <p:cNvSpPr>
            <a:spLocks noGrp="1"/>
          </p:cNvSpPr>
          <p:nvPr>
            <p:ph type="ftr" sz="quarter" idx="11"/>
          </p:nvPr>
        </p:nvSpPr>
        <p:spPr/>
        <p:txBody>
          <a:bodyPr/>
          <a:lstStyle/>
          <a:p>
            <a:r>
              <a:rPr lang="fi-FI"/>
              <a:t>toiminnanjohtaja Kaija Savolainen</a:t>
            </a:r>
          </a:p>
        </p:txBody>
      </p:sp>
      <p:sp>
        <p:nvSpPr>
          <p:cNvPr id="7" name="Dian numeron paikkamerkki 6"/>
          <p:cNvSpPr>
            <a:spLocks noGrp="1"/>
          </p:cNvSpPr>
          <p:nvPr>
            <p:ph type="sldNum" sz="quarter" idx="12"/>
          </p:nvPr>
        </p:nvSpPr>
        <p:spPr/>
        <p:txBody>
          <a:bodyPr/>
          <a:lstStyle/>
          <a:p>
            <a:fld id="{70245231-7891-4BBC-A282-3B37596AC195}" type="slidenum">
              <a:rPr lang="fi-FI" smtClean="0"/>
              <a:t>‹#›</a:t>
            </a:fld>
            <a:endParaRPr lang="fi-FI"/>
          </a:p>
        </p:txBody>
      </p:sp>
    </p:spTree>
    <p:extLst>
      <p:ext uri="{BB962C8B-B14F-4D97-AF65-F5344CB8AC3E}">
        <p14:creationId xmlns:p14="http://schemas.microsoft.com/office/powerpoint/2010/main" val="2579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15.12.2016</a:t>
            </a:r>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toiminnanjohtaja Kaija Savolainen</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45231-7891-4BBC-A282-3B37596AC195}" type="slidenum">
              <a:rPr lang="fi-FI" smtClean="0"/>
              <a:t>‹#›</a:t>
            </a:fld>
            <a:endParaRPr lang="fi-FI"/>
          </a:p>
        </p:txBody>
      </p:sp>
      <p:pic>
        <p:nvPicPr>
          <p:cNvPr id="9" name="Picture 8" descr="A picture containing text&#10;&#10;Description automatically generated">
            <a:extLst>
              <a:ext uri="{FF2B5EF4-FFF2-40B4-BE49-F238E27FC236}">
                <a16:creationId xmlns:a16="http://schemas.microsoft.com/office/drawing/2014/main" id="{21884D75-D009-D7C7-0A0D-B2AA66CA3D7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761198" y="34375"/>
            <a:ext cx="794825" cy="993531"/>
          </a:xfrm>
          <a:prstGeom prst="rect">
            <a:avLst/>
          </a:prstGeom>
        </p:spPr>
      </p:pic>
    </p:spTree>
    <p:extLst>
      <p:ext uri="{BB962C8B-B14F-4D97-AF65-F5344CB8AC3E}">
        <p14:creationId xmlns:p14="http://schemas.microsoft.com/office/powerpoint/2010/main" val="4116488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omakotiliitto.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54262"/>
            <a:ext cx="9144000" cy="2387600"/>
          </a:xfrm>
        </p:spPr>
        <p:txBody>
          <a:bodyPr>
            <a:normAutofit/>
          </a:bodyPr>
          <a:lstStyle/>
          <a:p>
            <a:r>
              <a:rPr lang="fi-FI" dirty="0"/>
              <a:t>Kunnalliset maksut omakotitaloissa 2024</a:t>
            </a:r>
          </a:p>
        </p:txBody>
      </p:sp>
      <p:sp>
        <p:nvSpPr>
          <p:cNvPr id="3" name="TextBox 2">
            <a:extLst>
              <a:ext uri="{FF2B5EF4-FFF2-40B4-BE49-F238E27FC236}">
                <a16:creationId xmlns:a16="http://schemas.microsoft.com/office/drawing/2014/main" id="{3845F635-8458-436C-A754-2B583F21A6A2}"/>
              </a:ext>
            </a:extLst>
          </p:cNvPr>
          <p:cNvSpPr txBox="1"/>
          <p:nvPr/>
        </p:nvSpPr>
        <p:spPr>
          <a:xfrm>
            <a:off x="1821712" y="6107210"/>
            <a:ext cx="8221101" cy="646331"/>
          </a:xfrm>
          <a:prstGeom prst="rect">
            <a:avLst/>
          </a:prstGeom>
          <a:noFill/>
        </p:spPr>
        <p:txBody>
          <a:bodyPr wrap="square" rtlCol="0">
            <a:spAutoFit/>
          </a:bodyPr>
          <a:lstStyle/>
          <a:p>
            <a:r>
              <a:rPr lang="fi-FI" dirty="0"/>
              <a:t>Kunta-/aluekohtaisesti päätettävissä </a:t>
            </a:r>
            <a:r>
              <a:rPr lang="fi-FI" dirty="0" err="1"/>
              <a:t>asumismenoissa</a:t>
            </a:r>
            <a:r>
              <a:rPr lang="fi-FI" dirty="0"/>
              <a:t> ei ole huomioitu asuntolainaa, lainan korkokuluja, asunnon vakuutuksia, vartiointia eikä korjauskustannuksia.</a:t>
            </a:r>
          </a:p>
        </p:txBody>
      </p:sp>
      <p:sp>
        <p:nvSpPr>
          <p:cNvPr id="4" name="TextBox 3">
            <a:extLst>
              <a:ext uri="{FF2B5EF4-FFF2-40B4-BE49-F238E27FC236}">
                <a16:creationId xmlns:a16="http://schemas.microsoft.com/office/drawing/2014/main" id="{A5416DAA-4ADC-4D31-B6AB-B0631159D86E}"/>
              </a:ext>
            </a:extLst>
          </p:cNvPr>
          <p:cNvSpPr txBox="1"/>
          <p:nvPr/>
        </p:nvSpPr>
        <p:spPr>
          <a:xfrm>
            <a:off x="2638284" y="4528460"/>
            <a:ext cx="7106817" cy="584775"/>
          </a:xfrm>
          <a:prstGeom prst="rect">
            <a:avLst/>
          </a:prstGeom>
          <a:noFill/>
        </p:spPr>
        <p:txBody>
          <a:bodyPr wrap="none" rtlCol="0">
            <a:spAutoFit/>
          </a:bodyPr>
          <a:lstStyle/>
          <a:p>
            <a:r>
              <a:rPr lang="fi-FI" sz="3200" dirty="0">
                <a:latin typeface="+mj-lt"/>
                <a:cs typeface="Arial" panose="020B0604020202020204" pitchFamily="34" charset="0"/>
              </a:rPr>
              <a:t>Kunta-/aluekohtaisesti päätettävät maksut</a:t>
            </a:r>
          </a:p>
        </p:txBody>
      </p:sp>
    </p:spTree>
    <p:extLst>
      <p:ext uri="{BB962C8B-B14F-4D97-AF65-F5344CB8AC3E}">
        <p14:creationId xmlns:p14="http://schemas.microsoft.com/office/powerpoint/2010/main" val="1700626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0515600" cy="776176"/>
          </a:xfrm>
        </p:spPr>
        <p:txBody>
          <a:bodyPr>
            <a:normAutofit/>
          </a:bodyPr>
          <a:lstStyle/>
          <a:p>
            <a:r>
              <a:rPr lang="fi-FI" sz="2200" b="1" dirty="0">
                <a:solidFill>
                  <a:schemeClr val="bg1"/>
                </a:solidFill>
              </a:rPr>
              <a:t>Vakiomuotoisen 120 m² omakotitalon kuntakohtaiset maksut 2024</a:t>
            </a:r>
            <a:br>
              <a:rPr lang="fi-FI" sz="2200" dirty="0">
                <a:solidFill>
                  <a:schemeClr val="bg1"/>
                </a:solidFill>
              </a:rPr>
            </a:br>
            <a:r>
              <a:rPr lang="fi-FI" sz="2200" dirty="0">
                <a:solidFill>
                  <a:schemeClr val="bg1"/>
                </a:solidFill>
              </a:rPr>
              <a:t>10 kalleinta ja 10 halvinta kuntaa - </a:t>
            </a:r>
            <a:r>
              <a:rPr lang="fi-FI" sz="2200" dirty="0">
                <a:solidFill>
                  <a:srgbClr val="FFFF00"/>
                </a:solidFill>
              </a:rPr>
              <a:t>ilman sähköenergiaa*</a:t>
            </a:r>
          </a:p>
        </p:txBody>
      </p:sp>
      <p:sp>
        <p:nvSpPr>
          <p:cNvPr id="3" name="TextBox 2">
            <a:extLst>
              <a:ext uri="{FF2B5EF4-FFF2-40B4-BE49-F238E27FC236}">
                <a16:creationId xmlns:a16="http://schemas.microsoft.com/office/drawing/2014/main" id="{911AD130-89C4-461B-12F8-180C76C38082}"/>
              </a:ext>
            </a:extLst>
          </p:cNvPr>
          <p:cNvSpPr txBox="1"/>
          <p:nvPr/>
        </p:nvSpPr>
        <p:spPr>
          <a:xfrm>
            <a:off x="9899780" y="1371598"/>
            <a:ext cx="2117003" cy="1477328"/>
          </a:xfrm>
          <a:prstGeom prst="rect">
            <a:avLst/>
          </a:prstGeom>
          <a:noFill/>
        </p:spPr>
        <p:txBody>
          <a:bodyPr wrap="square" rtlCol="0">
            <a:spAutoFit/>
          </a:bodyPr>
          <a:lstStyle/>
          <a:p>
            <a:r>
              <a:rPr lang="en-US" dirty="0"/>
              <a:t>* </a:t>
            </a:r>
            <a:r>
              <a:rPr lang="fi-FI" dirty="0"/>
              <a:t>lämmitys ja käyttösähkö sisältää vain verkkopalvelu- /siirtomaksut ja sähköverot</a:t>
            </a:r>
          </a:p>
        </p:txBody>
      </p:sp>
      <p:pic>
        <p:nvPicPr>
          <p:cNvPr id="5" name="Picture 4">
            <a:extLst>
              <a:ext uri="{FF2B5EF4-FFF2-40B4-BE49-F238E27FC236}">
                <a16:creationId xmlns:a16="http://schemas.microsoft.com/office/drawing/2014/main" id="{FB9EE645-9B23-FEB8-5E2F-51A32B8A86E6}"/>
              </a:ext>
            </a:extLst>
          </p:cNvPr>
          <p:cNvPicPr>
            <a:picLocks noChangeAspect="1"/>
          </p:cNvPicPr>
          <p:nvPr/>
        </p:nvPicPr>
        <p:blipFill>
          <a:blip r:embed="rId3"/>
          <a:stretch>
            <a:fillRect/>
          </a:stretch>
        </p:blipFill>
        <p:spPr>
          <a:xfrm>
            <a:off x="66575" y="1452880"/>
            <a:ext cx="9638611" cy="5328366"/>
          </a:xfrm>
          <a:prstGeom prst="rect">
            <a:avLst/>
          </a:prstGeom>
        </p:spPr>
      </p:pic>
    </p:spTree>
    <p:extLst>
      <p:ext uri="{BB962C8B-B14F-4D97-AF65-F5344CB8AC3E}">
        <p14:creationId xmlns:p14="http://schemas.microsoft.com/office/powerpoint/2010/main" val="3177970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0515600" cy="776176"/>
          </a:xfrm>
        </p:spPr>
        <p:txBody>
          <a:bodyPr>
            <a:normAutofit/>
          </a:bodyPr>
          <a:lstStyle/>
          <a:p>
            <a:r>
              <a:rPr lang="fi-FI" sz="2200" b="1" dirty="0">
                <a:solidFill>
                  <a:schemeClr val="bg1"/>
                </a:solidFill>
              </a:rPr>
              <a:t>Vakiomuotoisen 120 m² omakotitalon kuntakohtaiset maksut 2024</a:t>
            </a:r>
            <a:br>
              <a:rPr lang="fi-FI" sz="2200" dirty="0">
                <a:solidFill>
                  <a:schemeClr val="bg1"/>
                </a:solidFill>
              </a:rPr>
            </a:br>
            <a:r>
              <a:rPr lang="fi-FI" sz="2200" dirty="0">
                <a:solidFill>
                  <a:schemeClr val="bg1"/>
                </a:solidFill>
              </a:rPr>
              <a:t>yli 50 000 asukkaan kunnat (suluissa kunnan tuloveroprosentti)</a:t>
            </a:r>
          </a:p>
        </p:txBody>
      </p:sp>
      <p:pic>
        <p:nvPicPr>
          <p:cNvPr id="4" name="Picture 3">
            <a:extLst>
              <a:ext uri="{FF2B5EF4-FFF2-40B4-BE49-F238E27FC236}">
                <a16:creationId xmlns:a16="http://schemas.microsoft.com/office/drawing/2014/main" id="{07A8A683-F590-614E-3F88-0835252F41C3}"/>
              </a:ext>
            </a:extLst>
          </p:cNvPr>
          <p:cNvPicPr>
            <a:picLocks noChangeAspect="1"/>
          </p:cNvPicPr>
          <p:nvPr/>
        </p:nvPicPr>
        <p:blipFill>
          <a:blip r:embed="rId3"/>
          <a:stretch>
            <a:fillRect/>
          </a:stretch>
        </p:blipFill>
        <p:spPr>
          <a:xfrm>
            <a:off x="83040" y="1429678"/>
            <a:ext cx="9961727" cy="5364945"/>
          </a:xfrm>
          <a:prstGeom prst="rect">
            <a:avLst/>
          </a:prstGeom>
        </p:spPr>
      </p:pic>
    </p:spTree>
    <p:extLst>
      <p:ext uri="{BB962C8B-B14F-4D97-AF65-F5344CB8AC3E}">
        <p14:creationId xmlns:p14="http://schemas.microsoft.com/office/powerpoint/2010/main" val="1562924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0515600" cy="776176"/>
          </a:xfrm>
        </p:spPr>
        <p:txBody>
          <a:bodyPr>
            <a:normAutofit/>
          </a:bodyPr>
          <a:lstStyle/>
          <a:p>
            <a:r>
              <a:rPr lang="fi-FI" sz="2200" b="1" dirty="0">
                <a:solidFill>
                  <a:schemeClr val="bg1"/>
                </a:solidFill>
              </a:rPr>
              <a:t>Vakiomuotoisen 120 m² omakotitalon kuntakohtaiset maksut 2024</a:t>
            </a:r>
            <a:br>
              <a:rPr lang="fi-FI" sz="2200" dirty="0">
                <a:solidFill>
                  <a:schemeClr val="bg1"/>
                </a:solidFill>
              </a:rPr>
            </a:br>
            <a:r>
              <a:rPr lang="fi-FI" sz="2200" dirty="0">
                <a:solidFill>
                  <a:schemeClr val="bg1"/>
                </a:solidFill>
              </a:rPr>
              <a:t>25 000 - 50 000 asukkaan kunnat </a:t>
            </a:r>
            <a:r>
              <a:rPr lang="fi-FI" sz="1800" dirty="0">
                <a:solidFill>
                  <a:schemeClr val="bg1"/>
                </a:solidFill>
              </a:rPr>
              <a:t>(suluissa kunnan tuloveroprosentti)</a:t>
            </a:r>
          </a:p>
        </p:txBody>
      </p:sp>
      <p:pic>
        <p:nvPicPr>
          <p:cNvPr id="4" name="Picture 3">
            <a:extLst>
              <a:ext uri="{FF2B5EF4-FFF2-40B4-BE49-F238E27FC236}">
                <a16:creationId xmlns:a16="http://schemas.microsoft.com/office/drawing/2014/main" id="{BD310861-41B9-542D-E08C-CF432175AFD7}"/>
              </a:ext>
            </a:extLst>
          </p:cNvPr>
          <p:cNvPicPr>
            <a:picLocks noChangeAspect="1"/>
          </p:cNvPicPr>
          <p:nvPr/>
        </p:nvPicPr>
        <p:blipFill>
          <a:blip r:embed="rId3"/>
          <a:stretch>
            <a:fillRect/>
          </a:stretch>
        </p:blipFill>
        <p:spPr>
          <a:xfrm>
            <a:off x="107153" y="1489459"/>
            <a:ext cx="9967824" cy="5255207"/>
          </a:xfrm>
          <a:prstGeom prst="rect">
            <a:avLst/>
          </a:prstGeom>
        </p:spPr>
      </p:pic>
    </p:spTree>
    <p:extLst>
      <p:ext uri="{BB962C8B-B14F-4D97-AF65-F5344CB8AC3E}">
        <p14:creationId xmlns:p14="http://schemas.microsoft.com/office/powerpoint/2010/main" val="621642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0515600" cy="776176"/>
          </a:xfrm>
        </p:spPr>
        <p:txBody>
          <a:bodyPr>
            <a:normAutofit/>
          </a:bodyPr>
          <a:lstStyle/>
          <a:p>
            <a:r>
              <a:rPr lang="fi-FI" sz="2200" b="1" dirty="0">
                <a:solidFill>
                  <a:schemeClr val="bg1"/>
                </a:solidFill>
              </a:rPr>
              <a:t>Vakiomuotoisen 120 m² omakotitalon kuntakohtaiset maksut 2024</a:t>
            </a:r>
            <a:br>
              <a:rPr lang="fi-FI" sz="2200" dirty="0">
                <a:solidFill>
                  <a:schemeClr val="bg1"/>
                </a:solidFill>
              </a:rPr>
            </a:br>
            <a:r>
              <a:rPr lang="fi-FI" sz="2200" dirty="0">
                <a:solidFill>
                  <a:schemeClr val="bg1"/>
                </a:solidFill>
              </a:rPr>
              <a:t>15 000 - 25 000 asukkaan kunnat </a:t>
            </a:r>
            <a:r>
              <a:rPr lang="fi-FI" sz="1800" dirty="0">
                <a:solidFill>
                  <a:schemeClr val="bg1"/>
                </a:solidFill>
              </a:rPr>
              <a:t>(suluissa kunnan tuloveroprosentti)</a:t>
            </a:r>
          </a:p>
        </p:txBody>
      </p:sp>
      <p:pic>
        <p:nvPicPr>
          <p:cNvPr id="4" name="Picture 3">
            <a:extLst>
              <a:ext uri="{FF2B5EF4-FFF2-40B4-BE49-F238E27FC236}">
                <a16:creationId xmlns:a16="http://schemas.microsoft.com/office/drawing/2014/main" id="{1960F7D5-991B-495F-7BA0-D8FE5C12FEB8}"/>
              </a:ext>
            </a:extLst>
          </p:cNvPr>
          <p:cNvPicPr>
            <a:picLocks noChangeAspect="1"/>
          </p:cNvPicPr>
          <p:nvPr/>
        </p:nvPicPr>
        <p:blipFill>
          <a:blip r:embed="rId3"/>
          <a:stretch>
            <a:fillRect/>
          </a:stretch>
        </p:blipFill>
        <p:spPr>
          <a:xfrm>
            <a:off x="88864" y="1428675"/>
            <a:ext cx="10004403" cy="5340559"/>
          </a:xfrm>
          <a:prstGeom prst="rect">
            <a:avLst/>
          </a:prstGeom>
        </p:spPr>
      </p:pic>
    </p:spTree>
    <p:extLst>
      <p:ext uri="{BB962C8B-B14F-4D97-AF65-F5344CB8AC3E}">
        <p14:creationId xmlns:p14="http://schemas.microsoft.com/office/powerpoint/2010/main" val="3759292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0515600" cy="776176"/>
          </a:xfrm>
        </p:spPr>
        <p:txBody>
          <a:bodyPr>
            <a:normAutofit/>
          </a:bodyPr>
          <a:lstStyle/>
          <a:p>
            <a:r>
              <a:rPr lang="fi-FI" sz="2200" b="1" dirty="0">
                <a:solidFill>
                  <a:schemeClr val="bg1"/>
                </a:solidFill>
              </a:rPr>
              <a:t>Vakiomuotoisen 120 m² omakotitalon kuntakohtaiset maksut 2024</a:t>
            </a:r>
            <a:br>
              <a:rPr lang="fi-FI" sz="2200" dirty="0">
                <a:solidFill>
                  <a:schemeClr val="bg1"/>
                </a:solidFill>
              </a:rPr>
            </a:br>
            <a:r>
              <a:rPr lang="fi-FI" sz="2200" dirty="0">
                <a:solidFill>
                  <a:schemeClr val="bg1"/>
                </a:solidFill>
              </a:rPr>
              <a:t>alle 15 000 asukkaan kunnat (suluissa kunnan tuloveroprosentti)</a:t>
            </a:r>
          </a:p>
        </p:txBody>
      </p:sp>
      <p:pic>
        <p:nvPicPr>
          <p:cNvPr id="5" name="Picture 4">
            <a:extLst>
              <a:ext uri="{FF2B5EF4-FFF2-40B4-BE49-F238E27FC236}">
                <a16:creationId xmlns:a16="http://schemas.microsoft.com/office/drawing/2014/main" id="{CB6BD3A8-0C8B-BA0C-0D91-1BC04BB17868}"/>
              </a:ext>
            </a:extLst>
          </p:cNvPr>
          <p:cNvPicPr>
            <a:picLocks noChangeAspect="1"/>
          </p:cNvPicPr>
          <p:nvPr/>
        </p:nvPicPr>
        <p:blipFill>
          <a:blip r:embed="rId3"/>
          <a:stretch>
            <a:fillRect/>
          </a:stretch>
        </p:blipFill>
        <p:spPr>
          <a:xfrm>
            <a:off x="156107" y="1429862"/>
            <a:ext cx="9986113" cy="5346655"/>
          </a:xfrm>
          <a:prstGeom prst="rect">
            <a:avLst/>
          </a:prstGeom>
        </p:spPr>
      </p:pic>
    </p:spTree>
    <p:extLst>
      <p:ext uri="{BB962C8B-B14F-4D97-AF65-F5344CB8AC3E}">
        <p14:creationId xmlns:p14="http://schemas.microsoft.com/office/powerpoint/2010/main" val="2482780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Pyöristetyt kulmat 2">
            <a:extLst>
              <a:ext uri="{FF2B5EF4-FFF2-40B4-BE49-F238E27FC236}">
                <a16:creationId xmlns:a16="http://schemas.microsoft.com/office/drawing/2014/main" id="{F7EE2B01-D24D-4F12-8D7D-94BD901C229C}"/>
              </a:ext>
            </a:extLst>
          </p:cNvPr>
          <p:cNvSpPr/>
          <p:nvPr/>
        </p:nvSpPr>
        <p:spPr>
          <a:xfrm>
            <a:off x="568171" y="3429000"/>
            <a:ext cx="8353888" cy="2812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a:xfrm>
            <a:off x="0" y="2"/>
            <a:ext cx="10515600" cy="776176"/>
          </a:xfrm>
        </p:spPr>
        <p:txBody>
          <a:bodyPr>
            <a:normAutofit/>
          </a:bodyPr>
          <a:lstStyle/>
          <a:p>
            <a:r>
              <a:rPr lang="fi-FI" sz="2200" b="1" dirty="0">
                <a:solidFill>
                  <a:schemeClr val="bg1"/>
                </a:solidFill>
              </a:rPr>
              <a:t>Vakiomuotoisen 120 m² omakotitalon kuntakohtaiset maksut 2024</a:t>
            </a:r>
            <a:br>
              <a:rPr lang="fi-FI" sz="2200" dirty="0">
                <a:solidFill>
                  <a:schemeClr val="bg1"/>
                </a:solidFill>
              </a:rPr>
            </a:br>
            <a:r>
              <a:rPr lang="fi-FI" sz="2200" dirty="0">
                <a:solidFill>
                  <a:schemeClr val="bg1"/>
                </a:solidFill>
              </a:rPr>
              <a:t>Piirikohtaiset keskiarvot (suluissa kuntien lkm)</a:t>
            </a:r>
          </a:p>
        </p:txBody>
      </p:sp>
      <p:sp>
        <p:nvSpPr>
          <p:cNvPr id="3" name="Suorakulmio 2">
            <a:extLst>
              <a:ext uri="{FF2B5EF4-FFF2-40B4-BE49-F238E27FC236}">
                <a16:creationId xmlns:a16="http://schemas.microsoft.com/office/drawing/2014/main" id="{9E8BC65D-534C-49DA-ACF9-8D60F3D20F82}"/>
              </a:ext>
            </a:extLst>
          </p:cNvPr>
          <p:cNvSpPr/>
          <p:nvPr/>
        </p:nvSpPr>
        <p:spPr>
          <a:xfrm>
            <a:off x="97515" y="6524494"/>
            <a:ext cx="11996970" cy="281231"/>
          </a:xfrm>
          <a:prstGeom prst="rect">
            <a:avLst/>
          </a:prstGeom>
        </p:spPr>
        <p:txBody>
          <a:bodyPr wrap="square">
            <a:spAutoFit/>
          </a:bodyPr>
          <a:lstStyle/>
          <a:p>
            <a:pPr>
              <a:lnSpc>
                <a:spcPct val="107000"/>
              </a:lnSpc>
              <a:spcAft>
                <a:spcPts val="0"/>
              </a:spcAft>
            </a:pPr>
            <a:r>
              <a:rPr lang="fi-FI" sz="1200" b="1" dirty="0">
                <a:latin typeface="Calibri" panose="020F0502020204030204" pitchFamily="34" charset="0"/>
                <a:ea typeface="Calibri" panose="020F0502020204030204" pitchFamily="34" charset="0"/>
                <a:cs typeface="Calibri" panose="020F0502020204030204" pitchFamily="34" charset="0"/>
              </a:rPr>
              <a:t>Piirien alueet noudattavat pääosin maakuntien rajoja. Hämeen piirin alue kattaa Kanta-Hämeen, Päijät-Hämeen ja Pirkanmaan. Näistä kuitenkin Sastamala sisältyy Satakunnan piiriin.</a:t>
            </a:r>
          </a:p>
        </p:txBody>
      </p:sp>
      <p:pic>
        <p:nvPicPr>
          <p:cNvPr id="7" name="Picture 6">
            <a:extLst>
              <a:ext uri="{FF2B5EF4-FFF2-40B4-BE49-F238E27FC236}">
                <a16:creationId xmlns:a16="http://schemas.microsoft.com/office/drawing/2014/main" id="{FA32BA80-5B87-9262-3938-02DB615A86BE}"/>
              </a:ext>
            </a:extLst>
          </p:cNvPr>
          <p:cNvPicPr>
            <a:picLocks noChangeAspect="1"/>
          </p:cNvPicPr>
          <p:nvPr/>
        </p:nvPicPr>
        <p:blipFill>
          <a:blip r:embed="rId3"/>
          <a:stretch>
            <a:fillRect/>
          </a:stretch>
        </p:blipFill>
        <p:spPr>
          <a:xfrm>
            <a:off x="52250" y="1403160"/>
            <a:ext cx="9967824" cy="5011346"/>
          </a:xfrm>
          <a:prstGeom prst="rect">
            <a:avLst/>
          </a:prstGeom>
        </p:spPr>
      </p:pic>
    </p:spTree>
    <p:extLst>
      <p:ext uri="{BB962C8B-B14F-4D97-AF65-F5344CB8AC3E}">
        <p14:creationId xmlns:p14="http://schemas.microsoft.com/office/powerpoint/2010/main" val="2789289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0515600" cy="776176"/>
          </a:xfrm>
        </p:spPr>
        <p:txBody>
          <a:bodyPr>
            <a:normAutofit/>
          </a:bodyPr>
          <a:lstStyle/>
          <a:p>
            <a:r>
              <a:rPr lang="fi-FI" sz="2200" b="1" dirty="0">
                <a:solidFill>
                  <a:schemeClr val="bg1"/>
                </a:solidFill>
              </a:rPr>
              <a:t>Vakiomuotoisen 120 m² omakotitalon sähkömaksut 2024</a:t>
            </a:r>
            <a:br>
              <a:rPr lang="fi-FI" sz="2200" dirty="0">
                <a:solidFill>
                  <a:schemeClr val="bg1"/>
                </a:solidFill>
              </a:rPr>
            </a:br>
            <a:r>
              <a:rPr lang="fi-FI" sz="2200" dirty="0">
                <a:solidFill>
                  <a:schemeClr val="bg1"/>
                </a:solidFill>
              </a:rPr>
              <a:t>noin 10 kalleinta ja 10 halvinta kuntaa</a:t>
            </a:r>
          </a:p>
        </p:txBody>
      </p:sp>
      <p:pic>
        <p:nvPicPr>
          <p:cNvPr id="5" name="Picture 4">
            <a:extLst>
              <a:ext uri="{FF2B5EF4-FFF2-40B4-BE49-F238E27FC236}">
                <a16:creationId xmlns:a16="http://schemas.microsoft.com/office/drawing/2014/main" id="{0E153C69-E0ED-1101-66EE-AF061CE31F02}"/>
              </a:ext>
            </a:extLst>
          </p:cNvPr>
          <p:cNvPicPr>
            <a:picLocks noChangeAspect="1"/>
          </p:cNvPicPr>
          <p:nvPr/>
        </p:nvPicPr>
        <p:blipFill>
          <a:blip r:embed="rId3"/>
          <a:stretch>
            <a:fillRect/>
          </a:stretch>
        </p:blipFill>
        <p:spPr>
          <a:xfrm>
            <a:off x="81481" y="1457898"/>
            <a:ext cx="10077561" cy="5334462"/>
          </a:xfrm>
          <a:prstGeom prst="rect">
            <a:avLst/>
          </a:prstGeom>
        </p:spPr>
      </p:pic>
    </p:spTree>
    <p:extLst>
      <p:ext uri="{BB962C8B-B14F-4D97-AF65-F5344CB8AC3E}">
        <p14:creationId xmlns:p14="http://schemas.microsoft.com/office/powerpoint/2010/main" val="642196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1AFEAC1-DD35-A330-C234-C4C5392B0B0D}"/>
              </a:ext>
            </a:extLst>
          </p:cNvPr>
          <p:cNvPicPr>
            <a:picLocks noChangeAspect="1"/>
          </p:cNvPicPr>
          <p:nvPr/>
        </p:nvPicPr>
        <p:blipFill>
          <a:blip r:embed="rId2"/>
          <a:stretch>
            <a:fillRect/>
          </a:stretch>
        </p:blipFill>
        <p:spPr>
          <a:xfrm>
            <a:off x="53559" y="1338171"/>
            <a:ext cx="7279255" cy="4980864"/>
          </a:xfrm>
          <a:prstGeom prst="rect">
            <a:avLst/>
          </a:prstGeom>
        </p:spPr>
      </p:pic>
      <p:sp>
        <p:nvSpPr>
          <p:cNvPr id="2" name="Title 1"/>
          <p:cNvSpPr>
            <a:spLocks noGrp="1"/>
          </p:cNvSpPr>
          <p:nvPr>
            <p:ph type="title"/>
          </p:nvPr>
        </p:nvSpPr>
        <p:spPr>
          <a:xfrm>
            <a:off x="0" y="1"/>
            <a:ext cx="10515600" cy="1266925"/>
          </a:xfrm>
        </p:spPr>
        <p:txBody>
          <a:bodyPr>
            <a:normAutofit fontScale="90000"/>
          </a:bodyPr>
          <a:lstStyle/>
          <a:p>
            <a:r>
              <a:rPr lang="fi-FI" sz="2400" b="1" dirty="0">
                <a:solidFill>
                  <a:schemeClr val="bg1"/>
                </a:solidFill>
              </a:rPr>
              <a:t>Vakiomuotoisen 120 m² omakotitalon kuntakohtaisten</a:t>
            </a:r>
            <a:br>
              <a:rPr lang="fi-FI" sz="2400" b="1" dirty="0">
                <a:solidFill>
                  <a:schemeClr val="bg1"/>
                </a:solidFill>
              </a:rPr>
            </a:br>
            <a:r>
              <a:rPr lang="fi-FI" sz="2400" b="1" dirty="0">
                <a:solidFill>
                  <a:schemeClr val="bg1"/>
                </a:solidFill>
              </a:rPr>
              <a:t>maksujen keskiarvot 2024 </a:t>
            </a:r>
            <a:r>
              <a:rPr lang="fi-FI" sz="2400" dirty="0">
                <a:solidFill>
                  <a:schemeClr val="bg1"/>
                </a:solidFill>
              </a:rPr>
              <a:t>(yht. 6103 €/vuosi, -6,2 %)</a:t>
            </a:r>
            <a:br>
              <a:rPr lang="fi-FI" sz="2400" dirty="0">
                <a:solidFill>
                  <a:schemeClr val="bg1"/>
                </a:solidFill>
              </a:rPr>
            </a:br>
            <a:r>
              <a:rPr lang="fi-FI" sz="2400" dirty="0">
                <a:solidFill>
                  <a:schemeClr val="bg1"/>
                </a:solidFill>
              </a:rPr>
              <a:t>		         </a:t>
            </a:r>
            <a:r>
              <a:rPr lang="fi-FI" sz="2400" dirty="0">
                <a:solidFill>
                  <a:srgbClr val="FFFF00"/>
                </a:solidFill>
              </a:rPr>
              <a:t>(ilman sähköenergiaa + 7,6 %)</a:t>
            </a:r>
            <a:br>
              <a:rPr lang="fi-FI" sz="2200" b="1" dirty="0">
                <a:solidFill>
                  <a:schemeClr val="bg1"/>
                </a:solidFill>
              </a:rPr>
            </a:br>
            <a:endParaRPr lang="fi-FI" sz="2200" b="1" dirty="0">
              <a:solidFill>
                <a:schemeClr val="bg1"/>
              </a:solidFill>
            </a:endParaRPr>
          </a:p>
        </p:txBody>
      </p:sp>
      <p:sp>
        <p:nvSpPr>
          <p:cNvPr id="3" name="TextBox 2"/>
          <p:cNvSpPr txBox="1"/>
          <p:nvPr/>
        </p:nvSpPr>
        <p:spPr>
          <a:xfrm>
            <a:off x="8498814" y="2648925"/>
            <a:ext cx="3508744" cy="1477328"/>
          </a:xfrm>
          <a:prstGeom prst="rect">
            <a:avLst/>
          </a:prstGeom>
          <a:noFill/>
        </p:spPr>
        <p:txBody>
          <a:bodyPr wrap="square" rtlCol="0">
            <a:spAutoFit/>
          </a:bodyPr>
          <a:lstStyle/>
          <a:p>
            <a:r>
              <a:rPr lang="fi-FI" dirty="0"/>
              <a:t>Vastaavan talon lämmittäminen öljyllä maksaisi n. 2 000 €, kun hinta on 145 </a:t>
            </a:r>
            <a:r>
              <a:rPr lang="fi-FI" dirty="0" err="1"/>
              <a:t>snt</a:t>
            </a:r>
            <a:r>
              <a:rPr lang="fi-FI" dirty="0"/>
              <a:t>/l* ja kulutus 1400 l/v (polttoöljyn lämpöarvo on noin 10 kWh/litra)</a:t>
            </a:r>
          </a:p>
        </p:txBody>
      </p:sp>
      <p:sp>
        <p:nvSpPr>
          <p:cNvPr id="4" name="TextBox 3"/>
          <p:cNvSpPr txBox="1"/>
          <p:nvPr/>
        </p:nvSpPr>
        <p:spPr>
          <a:xfrm>
            <a:off x="8537657" y="4420632"/>
            <a:ext cx="3508744" cy="1200329"/>
          </a:xfrm>
          <a:prstGeom prst="rect">
            <a:avLst/>
          </a:prstGeom>
          <a:noFill/>
        </p:spPr>
        <p:txBody>
          <a:bodyPr wrap="square" rtlCol="0">
            <a:spAutoFit/>
          </a:bodyPr>
          <a:lstStyle/>
          <a:p>
            <a:r>
              <a:rPr lang="fi-FI" dirty="0"/>
              <a:t>* kevyen polttoöljyn keskihinta v. 2023, muutos edellisvuoteen -14 % (lähde Tilastokeskus / kuluttaja-hintaindeksi)</a:t>
            </a:r>
          </a:p>
        </p:txBody>
      </p:sp>
      <p:sp>
        <p:nvSpPr>
          <p:cNvPr id="6" name="TextBox 5">
            <a:extLst>
              <a:ext uri="{FF2B5EF4-FFF2-40B4-BE49-F238E27FC236}">
                <a16:creationId xmlns:a16="http://schemas.microsoft.com/office/drawing/2014/main" id="{C2347B74-8BBB-4F1F-BF16-0F84C99F181B}"/>
              </a:ext>
            </a:extLst>
          </p:cNvPr>
          <p:cNvSpPr txBox="1"/>
          <p:nvPr/>
        </p:nvSpPr>
        <p:spPr>
          <a:xfrm>
            <a:off x="5743403" y="5482461"/>
            <a:ext cx="705193" cy="276999"/>
          </a:xfrm>
          <a:prstGeom prst="rect">
            <a:avLst/>
          </a:prstGeom>
          <a:noFill/>
        </p:spPr>
        <p:txBody>
          <a:bodyPr wrap="none" rtlCol="0">
            <a:spAutoFit/>
          </a:bodyPr>
          <a:lstStyle/>
          <a:p>
            <a:r>
              <a:rPr lang="fi-FI" sz="1200" b="1" dirty="0">
                <a:solidFill>
                  <a:srgbClr val="00B050"/>
                </a:solidFill>
                <a:latin typeface="Arial" panose="020B0604020202020204" pitchFamily="34" charset="0"/>
                <a:cs typeface="Arial" panose="020B0604020202020204" pitchFamily="34" charset="0"/>
              </a:rPr>
              <a:t>-11,7 %</a:t>
            </a:r>
          </a:p>
        </p:txBody>
      </p:sp>
      <p:sp>
        <p:nvSpPr>
          <p:cNvPr id="9" name="TextBox 8">
            <a:extLst>
              <a:ext uri="{FF2B5EF4-FFF2-40B4-BE49-F238E27FC236}">
                <a16:creationId xmlns:a16="http://schemas.microsoft.com/office/drawing/2014/main" id="{D0414186-2E58-43D9-9858-CF4DA2192520}"/>
              </a:ext>
            </a:extLst>
          </p:cNvPr>
          <p:cNvSpPr txBox="1"/>
          <p:nvPr/>
        </p:nvSpPr>
        <p:spPr>
          <a:xfrm>
            <a:off x="1807826" y="2404425"/>
            <a:ext cx="667170" cy="276999"/>
          </a:xfrm>
          <a:prstGeom prst="rect">
            <a:avLst/>
          </a:prstGeom>
          <a:noFill/>
        </p:spPr>
        <p:txBody>
          <a:bodyPr wrap="none" rtlCol="0">
            <a:spAutoFit/>
          </a:bodyPr>
          <a:lstStyle/>
          <a:p>
            <a:r>
              <a:rPr lang="fi-FI" sz="1200" b="1" dirty="0">
                <a:solidFill>
                  <a:srgbClr val="FF0000"/>
                </a:solidFill>
                <a:latin typeface="Arial" panose="020B0604020202020204" pitchFamily="34" charset="0"/>
                <a:cs typeface="Arial" panose="020B0604020202020204" pitchFamily="34" charset="0"/>
              </a:rPr>
              <a:t>+5,5 %</a:t>
            </a:r>
          </a:p>
        </p:txBody>
      </p:sp>
      <p:sp>
        <p:nvSpPr>
          <p:cNvPr id="10" name="TextBox 9">
            <a:extLst>
              <a:ext uri="{FF2B5EF4-FFF2-40B4-BE49-F238E27FC236}">
                <a16:creationId xmlns:a16="http://schemas.microsoft.com/office/drawing/2014/main" id="{07E89527-508E-4F94-B3F1-4D07FB5B57EB}"/>
              </a:ext>
            </a:extLst>
          </p:cNvPr>
          <p:cNvSpPr txBox="1"/>
          <p:nvPr/>
        </p:nvSpPr>
        <p:spPr>
          <a:xfrm>
            <a:off x="3098498" y="1754381"/>
            <a:ext cx="752129" cy="276999"/>
          </a:xfrm>
          <a:prstGeom prst="rect">
            <a:avLst/>
          </a:prstGeom>
          <a:noFill/>
        </p:spPr>
        <p:txBody>
          <a:bodyPr wrap="none" rtlCol="0">
            <a:spAutoFit/>
          </a:bodyPr>
          <a:lstStyle/>
          <a:p>
            <a:r>
              <a:rPr lang="fi-FI" sz="1200" b="1" dirty="0">
                <a:solidFill>
                  <a:srgbClr val="FF0000"/>
                </a:solidFill>
                <a:latin typeface="Arial" panose="020B0604020202020204" pitchFamily="34" charset="0"/>
                <a:cs typeface="Arial" panose="020B0604020202020204" pitchFamily="34" charset="0"/>
              </a:rPr>
              <a:t>+47,1 %</a:t>
            </a:r>
          </a:p>
        </p:txBody>
      </p:sp>
      <p:sp>
        <p:nvSpPr>
          <p:cNvPr id="11" name="TextBox 10">
            <a:extLst>
              <a:ext uri="{FF2B5EF4-FFF2-40B4-BE49-F238E27FC236}">
                <a16:creationId xmlns:a16="http://schemas.microsoft.com/office/drawing/2014/main" id="{87B4FCD8-B987-422A-BDA9-FCC5A6AEA2F4}"/>
              </a:ext>
            </a:extLst>
          </p:cNvPr>
          <p:cNvSpPr txBox="1"/>
          <p:nvPr/>
        </p:nvSpPr>
        <p:spPr>
          <a:xfrm>
            <a:off x="4467728" y="1483546"/>
            <a:ext cx="667170" cy="276999"/>
          </a:xfrm>
          <a:prstGeom prst="rect">
            <a:avLst/>
          </a:prstGeom>
          <a:noFill/>
        </p:spPr>
        <p:txBody>
          <a:bodyPr wrap="none" rtlCol="0">
            <a:spAutoFit/>
          </a:bodyPr>
          <a:lstStyle/>
          <a:p>
            <a:r>
              <a:rPr lang="fi-FI" sz="1200" b="1" dirty="0">
                <a:solidFill>
                  <a:srgbClr val="FF0000"/>
                </a:solidFill>
                <a:latin typeface="Arial" panose="020B0604020202020204" pitchFamily="34" charset="0"/>
                <a:cs typeface="Arial" panose="020B0604020202020204" pitchFamily="34" charset="0"/>
              </a:rPr>
              <a:t>+6,5 %</a:t>
            </a:r>
          </a:p>
        </p:txBody>
      </p:sp>
      <p:sp>
        <p:nvSpPr>
          <p:cNvPr id="12" name="TextBox 11">
            <a:extLst>
              <a:ext uri="{FF2B5EF4-FFF2-40B4-BE49-F238E27FC236}">
                <a16:creationId xmlns:a16="http://schemas.microsoft.com/office/drawing/2014/main" id="{A12E719F-F719-4C63-8147-B122253D8565}"/>
              </a:ext>
            </a:extLst>
          </p:cNvPr>
          <p:cNvSpPr txBox="1"/>
          <p:nvPr/>
        </p:nvSpPr>
        <p:spPr>
          <a:xfrm>
            <a:off x="8498814" y="1708215"/>
            <a:ext cx="3508743" cy="646331"/>
          </a:xfrm>
          <a:prstGeom prst="rect">
            <a:avLst/>
          </a:prstGeom>
          <a:noFill/>
        </p:spPr>
        <p:txBody>
          <a:bodyPr wrap="square" rtlCol="0">
            <a:spAutoFit/>
          </a:bodyPr>
          <a:lstStyle/>
          <a:p>
            <a:r>
              <a:rPr lang="fi-FI" dirty="0"/>
              <a:t>Muutokset suhteessa maaliskuuhun 2023</a:t>
            </a:r>
          </a:p>
        </p:txBody>
      </p:sp>
      <p:sp>
        <p:nvSpPr>
          <p:cNvPr id="5" name="TextBox 4">
            <a:extLst>
              <a:ext uri="{FF2B5EF4-FFF2-40B4-BE49-F238E27FC236}">
                <a16:creationId xmlns:a16="http://schemas.microsoft.com/office/drawing/2014/main" id="{07C183A8-5A68-43B3-AE4F-E7477635C17E}"/>
              </a:ext>
            </a:extLst>
          </p:cNvPr>
          <p:cNvSpPr txBox="1"/>
          <p:nvPr/>
        </p:nvSpPr>
        <p:spPr>
          <a:xfrm>
            <a:off x="513482" y="6319035"/>
            <a:ext cx="8107669" cy="307777"/>
          </a:xfrm>
          <a:prstGeom prst="rect">
            <a:avLst/>
          </a:prstGeom>
          <a:noFill/>
        </p:spPr>
        <p:txBody>
          <a:bodyPr wrap="none" rtlCol="0">
            <a:spAutoFit/>
          </a:bodyPr>
          <a:lstStyle/>
          <a:p>
            <a:r>
              <a:rPr lang="fi-FI" sz="1400" dirty="0"/>
              <a:t>Sähkön siirto on kallistunut keskimäärin 4,0 %, energia -18 %. Jätehuolto ilman biojätettä on kallistunut 9,6 %.</a:t>
            </a:r>
          </a:p>
        </p:txBody>
      </p:sp>
      <p:sp>
        <p:nvSpPr>
          <p:cNvPr id="7" name="TextBox 6">
            <a:extLst>
              <a:ext uri="{FF2B5EF4-FFF2-40B4-BE49-F238E27FC236}">
                <a16:creationId xmlns:a16="http://schemas.microsoft.com/office/drawing/2014/main" id="{DA5877F3-4F29-4852-1B9C-A4B0FEE7615C}"/>
              </a:ext>
            </a:extLst>
          </p:cNvPr>
          <p:cNvSpPr txBox="1"/>
          <p:nvPr/>
        </p:nvSpPr>
        <p:spPr>
          <a:xfrm>
            <a:off x="1436218" y="4894501"/>
            <a:ext cx="705193" cy="276999"/>
          </a:xfrm>
          <a:prstGeom prst="rect">
            <a:avLst/>
          </a:prstGeom>
          <a:noFill/>
        </p:spPr>
        <p:txBody>
          <a:bodyPr wrap="none" rtlCol="0">
            <a:spAutoFit/>
          </a:bodyPr>
          <a:lstStyle/>
          <a:p>
            <a:r>
              <a:rPr lang="fi-FI" sz="1200" b="1" dirty="0">
                <a:solidFill>
                  <a:srgbClr val="00B050"/>
                </a:solidFill>
                <a:latin typeface="Arial" panose="020B0604020202020204" pitchFamily="34" charset="0"/>
                <a:cs typeface="Arial" panose="020B0604020202020204" pitchFamily="34" charset="0"/>
              </a:rPr>
              <a:t>-11,7 %</a:t>
            </a:r>
          </a:p>
        </p:txBody>
      </p:sp>
    </p:spTree>
    <p:extLst>
      <p:ext uri="{BB962C8B-B14F-4D97-AF65-F5344CB8AC3E}">
        <p14:creationId xmlns:p14="http://schemas.microsoft.com/office/powerpoint/2010/main" val="1880238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861237"/>
          </a:xfrm>
        </p:spPr>
        <p:txBody>
          <a:bodyPr/>
          <a:lstStyle/>
          <a:p>
            <a:r>
              <a:rPr lang="fi-FI" dirty="0">
                <a:solidFill>
                  <a:schemeClr val="bg1"/>
                </a:solidFill>
              </a:rPr>
              <a:t>Lisätietoja tutkimuksesta:</a:t>
            </a:r>
          </a:p>
        </p:txBody>
      </p:sp>
      <p:sp>
        <p:nvSpPr>
          <p:cNvPr id="3" name="Content Placeholder 2"/>
          <p:cNvSpPr>
            <a:spLocks noGrp="1"/>
          </p:cNvSpPr>
          <p:nvPr>
            <p:ph idx="1"/>
          </p:nvPr>
        </p:nvSpPr>
        <p:spPr/>
        <p:txBody>
          <a:bodyPr/>
          <a:lstStyle/>
          <a:p>
            <a:pPr marL="0" indent="0">
              <a:buNone/>
            </a:pPr>
            <a:r>
              <a:rPr lang="fi-FI" dirty="0"/>
              <a:t>Suomen Omakotiliitto ry</a:t>
            </a:r>
          </a:p>
          <a:p>
            <a:r>
              <a:rPr lang="fi-FI" dirty="0"/>
              <a:t>Toiminnanjohtaja Marju Silander, p. 045 7200 626, marju.silander@omakotiliitto.fi</a:t>
            </a:r>
          </a:p>
          <a:p>
            <a:r>
              <a:rPr lang="fi-FI" dirty="0"/>
              <a:t>Toimisto: 09 680 3710, </a:t>
            </a:r>
            <a:r>
              <a:rPr lang="fi-FI" u="sng" dirty="0">
                <a:hlinkClick r:id="rId2"/>
              </a:rPr>
              <a:t>www.omakotiliitto.fi</a:t>
            </a:r>
            <a:endParaRPr lang="fi-FI" dirty="0"/>
          </a:p>
          <a:p>
            <a:endParaRPr lang="fi-FI" dirty="0"/>
          </a:p>
          <a:p>
            <a:pPr lvl="1"/>
            <a:endParaRPr lang="fi-FI" dirty="0"/>
          </a:p>
        </p:txBody>
      </p:sp>
    </p:spTree>
    <p:extLst>
      <p:ext uri="{BB962C8B-B14F-4D97-AF65-F5344CB8AC3E}">
        <p14:creationId xmlns:p14="http://schemas.microsoft.com/office/powerpoint/2010/main" val="251297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0"/>
            <a:ext cx="4105275" cy="838200"/>
          </a:xfrm>
        </p:spPr>
        <p:txBody>
          <a:bodyPr/>
          <a:lstStyle/>
          <a:p>
            <a:r>
              <a:rPr lang="fi-FI" dirty="0">
                <a:solidFill>
                  <a:schemeClr val="bg1"/>
                </a:solidFill>
              </a:rPr>
              <a:t>Taustaa</a:t>
            </a:r>
          </a:p>
        </p:txBody>
      </p:sp>
      <p:sp>
        <p:nvSpPr>
          <p:cNvPr id="8" name="Content Placeholder 7"/>
          <p:cNvSpPr>
            <a:spLocks noGrp="1"/>
          </p:cNvSpPr>
          <p:nvPr>
            <p:ph idx="1"/>
          </p:nvPr>
        </p:nvSpPr>
        <p:spPr>
          <a:xfrm>
            <a:off x="609599" y="1133475"/>
            <a:ext cx="11200263" cy="5320488"/>
          </a:xfrm>
        </p:spPr>
        <p:txBody>
          <a:bodyPr>
            <a:normAutofit lnSpcReduction="10000"/>
          </a:bodyPr>
          <a:lstStyle/>
          <a:p>
            <a:endParaRPr lang="fi-FI" dirty="0"/>
          </a:p>
          <a:p>
            <a:r>
              <a:rPr lang="fi-FI" dirty="0"/>
              <a:t>Tutkimuksessa vertaillaan vakiomuotoisen ns. tyyppiomakotitalon kunta-/aluekohtaisia maksuja.</a:t>
            </a:r>
          </a:p>
          <a:p>
            <a:r>
              <a:rPr lang="fi-FI" dirty="0"/>
              <a:t>Vertailun tavoitteena on vuosittain tuottaa vertailukelpoista ja kattavaa tietoa omakotitalojen kunnallisten maksujen tasosta ja kehityksestä.</a:t>
            </a:r>
          </a:p>
          <a:p>
            <a:r>
              <a:rPr lang="fi-FI" dirty="0"/>
              <a:t>Tiedot edustavat maaliskuun 2024 tilannetta</a:t>
            </a:r>
          </a:p>
          <a:p>
            <a:r>
              <a:rPr lang="fi-FI" dirty="0"/>
              <a:t>Tutkimus sisältää 100 kuntaa, jotka kattavat 84 % Suomen asukasluvusta (31.12.2023 tilanne).</a:t>
            </a:r>
            <a:endParaRPr lang="fi-FI" dirty="0">
              <a:solidFill>
                <a:srgbClr val="FF0000"/>
              </a:solidFill>
            </a:endParaRPr>
          </a:p>
          <a:p>
            <a:r>
              <a:rPr lang="fi-FI" dirty="0"/>
              <a:t>Raportoinnissa käytetty yksikkö on € / vuosi / 120 m</a:t>
            </a:r>
            <a:r>
              <a:rPr lang="fi-FI" dirty="0">
                <a:latin typeface="Calibri"/>
              </a:rPr>
              <a:t>²</a:t>
            </a:r>
            <a:r>
              <a:rPr lang="fi-FI" dirty="0"/>
              <a:t> omakotitalo (sisältäen arvonlisäveron).</a:t>
            </a:r>
          </a:p>
          <a:p>
            <a:r>
              <a:rPr lang="fi-FI" dirty="0"/>
              <a:t>Vertailun tuottamisesta on vastannut KTI Kiinteistötieto Oy.               Vertailu toteutettiin nyt kahdeksannen kerran.</a:t>
            </a:r>
          </a:p>
        </p:txBody>
      </p:sp>
    </p:spTree>
    <p:extLst>
      <p:ext uri="{BB962C8B-B14F-4D97-AF65-F5344CB8AC3E}">
        <p14:creationId xmlns:p14="http://schemas.microsoft.com/office/powerpoint/2010/main" val="414335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
            <a:ext cx="10515600" cy="861236"/>
          </a:xfrm>
        </p:spPr>
        <p:txBody>
          <a:bodyPr/>
          <a:lstStyle/>
          <a:p>
            <a:r>
              <a:rPr lang="fi-FI" dirty="0">
                <a:solidFill>
                  <a:schemeClr val="bg1"/>
                </a:solidFill>
              </a:rPr>
              <a:t>Tietosisällöt</a:t>
            </a:r>
          </a:p>
        </p:txBody>
      </p:sp>
      <p:sp>
        <p:nvSpPr>
          <p:cNvPr id="8" name="Content Placeholder 7"/>
          <p:cNvSpPr>
            <a:spLocks noGrp="1"/>
          </p:cNvSpPr>
          <p:nvPr>
            <p:ph idx="1"/>
          </p:nvPr>
        </p:nvSpPr>
        <p:spPr>
          <a:xfrm>
            <a:off x="609600" y="1222743"/>
            <a:ext cx="10972800" cy="5124893"/>
          </a:xfrm>
        </p:spPr>
        <p:txBody>
          <a:bodyPr>
            <a:normAutofit/>
          </a:bodyPr>
          <a:lstStyle/>
          <a:p>
            <a:endParaRPr lang="fi-FI" sz="2300" dirty="0"/>
          </a:p>
          <a:p>
            <a:r>
              <a:rPr lang="fi-FI" dirty="0"/>
              <a:t>Tässä raportissa tarkastellaan seuraavia kunnallisia maksuja:</a:t>
            </a:r>
          </a:p>
          <a:p>
            <a:pPr lvl="1"/>
            <a:r>
              <a:rPr lang="fi-FI" sz="2800" dirty="0"/>
              <a:t>Kiinteistövero (rakennus + tontti)</a:t>
            </a:r>
          </a:p>
          <a:p>
            <a:pPr lvl="1"/>
            <a:r>
              <a:rPr lang="fi-FI" sz="2800" dirty="0"/>
              <a:t>Lämmitys (sähkö)</a:t>
            </a:r>
          </a:p>
          <a:p>
            <a:pPr lvl="1"/>
            <a:r>
              <a:rPr lang="fi-FI" sz="2800" dirty="0"/>
              <a:t>Käyttösähkö</a:t>
            </a:r>
          </a:p>
          <a:p>
            <a:pPr lvl="1"/>
            <a:r>
              <a:rPr lang="fi-FI" sz="2800" dirty="0"/>
              <a:t>Vesimaksut (talous-, jäte-, ja hulevesi, sisältäen sekä vesilaitoksen että kunnan perimät maksut)</a:t>
            </a:r>
          </a:p>
          <a:p>
            <a:pPr lvl="1"/>
            <a:r>
              <a:rPr lang="fi-FI" sz="2800" dirty="0"/>
              <a:t>Jätemaksut (sekajäte, poltettava jäte tai vastaava yhdyskuntajäte + </a:t>
            </a:r>
            <a:r>
              <a:rPr lang="fi-FI" sz="2800" dirty="0">
                <a:solidFill>
                  <a:srgbClr val="FF0000"/>
                </a:solidFill>
              </a:rPr>
              <a:t>biojäte (lisätty 2024) </a:t>
            </a:r>
            <a:r>
              <a:rPr lang="fi-FI" sz="2800" dirty="0"/>
              <a:t>+ mahdollinen perus- eli ekomaksu)</a:t>
            </a:r>
          </a:p>
        </p:txBody>
      </p:sp>
      <p:sp>
        <p:nvSpPr>
          <p:cNvPr id="4" name="TextBox 3">
            <a:extLst>
              <a:ext uri="{FF2B5EF4-FFF2-40B4-BE49-F238E27FC236}">
                <a16:creationId xmlns:a16="http://schemas.microsoft.com/office/drawing/2014/main" id="{54D48CAF-DA72-4480-A656-91FD46B14A43}"/>
              </a:ext>
            </a:extLst>
          </p:cNvPr>
          <p:cNvSpPr txBox="1"/>
          <p:nvPr/>
        </p:nvSpPr>
        <p:spPr>
          <a:xfrm>
            <a:off x="914401" y="6039293"/>
            <a:ext cx="8500188" cy="646331"/>
          </a:xfrm>
          <a:prstGeom prst="rect">
            <a:avLst/>
          </a:prstGeom>
          <a:noFill/>
        </p:spPr>
        <p:txBody>
          <a:bodyPr wrap="square" rtlCol="0">
            <a:spAutoFit/>
          </a:bodyPr>
          <a:lstStyle/>
          <a:p>
            <a:r>
              <a:rPr lang="fi-FI" dirty="0"/>
              <a:t>Kunta-/aluekohtaisesti päätettävissä </a:t>
            </a:r>
            <a:r>
              <a:rPr lang="fi-FI" dirty="0" err="1"/>
              <a:t>asumismenoissa</a:t>
            </a:r>
            <a:r>
              <a:rPr lang="fi-FI" dirty="0"/>
              <a:t> ei ole huomioitu asuntolainaa, lainan korkokuluja, asunnon vakuutuksia, vartiointia eikä korjauskustannuksia.</a:t>
            </a:r>
          </a:p>
        </p:txBody>
      </p:sp>
    </p:spTree>
    <p:extLst>
      <p:ext uri="{BB962C8B-B14F-4D97-AF65-F5344CB8AC3E}">
        <p14:creationId xmlns:p14="http://schemas.microsoft.com/office/powerpoint/2010/main" val="147132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
            <a:ext cx="10515600" cy="712380"/>
          </a:xfrm>
        </p:spPr>
        <p:txBody>
          <a:bodyPr>
            <a:normAutofit/>
          </a:bodyPr>
          <a:lstStyle/>
          <a:p>
            <a:r>
              <a:rPr lang="fi-FI" sz="4200" dirty="0">
                <a:solidFill>
                  <a:schemeClr val="bg1"/>
                </a:solidFill>
              </a:rPr>
              <a:t>Tyyppiomakotitalon ominaisuudet</a:t>
            </a:r>
          </a:p>
        </p:txBody>
      </p:sp>
      <p:sp>
        <p:nvSpPr>
          <p:cNvPr id="8" name="Content Placeholder 7"/>
          <p:cNvSpPr>
            <a:spLocks noGrp="1"/>
          </p:cNvSpPr>
          <p:nvPr>
            <p:ph idx="1"/>
          </p:nvPr>
        </p:nvSpPr>
        <p:spPr>
          <a:xfrm>
            <a:off x="838200" y="1616148"/>
            <a:ext cx="10515600" cy="4784651"/>
          </a:xfrm>
        </p:spPr>
        <p:txBody>
          <a:bodyPr>
            <a:normAutofit/>
          </a:bodyPr>
          <a:lstStyle/>
          <a:p>
            <a:r>
              <a:rPr lang="fi-FI" sz="2400" dirty="0"/>
              <a:t>talon koko 120 neliötä (kerrosala) - ei huomioitu mahdollisia muita tiloja tai rakennuksia (esim. autotalli, kylmä varasto)</a:t>
            </a:r>
          </a:p>
          <a:p>
            <a:r>
              <a:rPr lang="fi-FI" sz="2400" dirty="0"/>
              <a:t>30 vuotta vanha talo, jonka kantava rakenne puuta</a:t>
            </a:r>
          </a:p>
          <a:p>
            <a:r>
              <a:rPr lang="fi-FI" sz="2400" dirty="0"/>
              <a:t>oma tontti, 1000 neliötä</a:t>
            </a:r>
          </a:p>
          <a:p>
            <a:r>
              <a:rPr lang="fi-FI" sz="2400" dirty="0"/>
              <a:t>vesimittari 20 mm, kulutus 135 l/asukas/vrk, 3 asukasta</a:t>
            </a:r>
          </a:p>
          <a:p>
            <a:r>
              <a:rPr lang="fi-FI" sz="2400" dirty="0"/>
              <a:t>1 sekajäteastia 240 l, tyhjennys 2 x kk</a:t>
            </a:r>
          </a:p>
          <a:p>
            <a:r>
              <a:rPr lang="fi-FI" sz="2400" i="1" dirty="0"/>
              <a:t>1 biojäteastia 140 l, tyhjennys 1 x kk</a:t>
            </a:r>
          </a:p>
          <a:p>
            <a:pPr marL="228600" lvl="1">
              <a:spcBef>
                <a:spcPts val="1000"/>
              </a:spcBef>
            </a:pPr>
            <a:r>
              <a:rPr lang="fi-FI" sz="2400" dirty="0"/>
              <a:t>lämmitysmuoto sähkö: lämmitys </a:t>
            </a:r>
            <a:r>
              <a:rPr lang="fi-FI" dirty="0"/>
              <a:t>14 000</a:t>
            </a:r>
            <a:r>
              <a:rPr lang="fi-FI" dirty="0">
                <a:solidFill>
                  <a:srgbClr val="FF0000"/>
                </a:solidFill>
              </a:rPr>
              <a:t> </a:t>
            </a:r>
            <a:r>
              <a:rPr lang="fi-FI" dirty="0"/>
              <a:t>kWh/v</a:t>
            </a:r>
          </a:p>
          <a:p>
            <a:r>
              <a:rPr lang="fi-FI" sz="2400" dirty="0"/>
              <a:t>käyttösähkö 4</a:t>
            </a:r>
            <a:r>
              <a:rPr lang="fi-FI" sz="2400" dirty="0">
                <a:solidFill>
                  <a:srgbClr val="FF0000"/>
                </a:solidFill>
              </a:rPr>
              <a:t> </a:t>
            </a:r>
            <a:r>
              <a:rPr lang="fi-FI" sz="2400" dirty="0"/>
              <a:t>000 kWh/v</a:t>
            </a:r>
          </a:p>
          <a:p>
            <a:r>
              <a:rPr lang="fi-FI" sz="2400" dirty="0"/>
              <a:t>sulakekoko 3 x 25 A (yleissiirto)</a:t>
            </a:r>
          </a:p>
        </p:txBody>
      </p:sp>
    </p:spTree>
    <p:extLst>
      <p:ext uri="{BB962C8B-B14F-4D97-AF65-F5344CB8AC3E}">
        <p14:creationId xmlns:p14="http://schemas.microsoft.com/office/powerpoint/2010/main" val="1222465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
            <a:ext cx="10515600" cy="850604"/>
          </a:xfrm>
        </p:spPr>
        <p:txBody>
          <a:bodyPr/>
          <a:lstStyle/>
          <a:p>
            <a:r>
              <a:rPr lang="fi-FI" dirty="0">
                <a:solidFill>
                  <a:schemeClr val="bg1"/>
                </a:solidFill>
              </a:rPr>
              <a:t>Rakennuksen kiinteistövero</a:t>
            </a:r>
          </a:p>
        </p:txBody>
      </p:sp>
      <p:sp>
        <p:nvSpPr>
          <p:cNvPr id="8" name="Content Placeholder 7"/>
          <p:cNvSpPr>
            <a:spLocks noGrp="1"/>
          </p:cNvSpPr>
          <p:nvPr>
            <p:ph idx="1"/>
          </p:nvPr>
        </p:nvSpPr>
        <p:spPr>
          <a:xfrm>
            <a:off x="609600" y="1133476"/>
            <a:ext cx="11025674" cy="5144495"/>
          </a:xfrm>
        </p:spPr>
        <p:txBody>
          <a:bodyPr>
            <a:normAutofit/>
          </a:bodyPr>
          <a:lstStyle/>
          <a:p>
            <a:endParaRPr lang="fi-FI" dirty="0"/>
          </a:p>
          <a:p>
            <a:r>
              <a:rPr lang="fi-FI" dirty="0"/>
              <a:t>Pientalojen pinta-alan perusarvo on 765,21 euroa/m</a:t>
            </a:r>
            <a:r>
              <a:rPr lang="fi-FI" baseline="30000" dirty="0"/>
              <a:t>2</a:t>
            </a:r>
          </a:p>
          <a:p>
            <a:pPr lvl="1" fontAlgn="base"/>
            <a:r>
              <a:rPr lang="fi-FI" dirty="0"/>
              <a:t>perusarvoa korjataan rakennuksen ominaisuuksien perusteella lisäarvoilla ja alennuksilla seuraavasti:</a:t>
            </a:r>
          </a:p>
          <a:p>
            <a:pPr marL="914400" lvl="2" indent="0" fontAlgn="base">
              <a:buNone/>
            </a:pPr>
            <a:r>
              <a:rPr lang="fi-FI" dirty="0"/>
              <a:t>- kun rakennuksen pinta-ala on 120 m</a:t>
            </a:r>
            <a:r>
              <a:rPr lang="fi-FI" baseline="30000" dirty="0"/>
              <a:t>2</a:t>
            </a:r>
            <a:r>
              <a:rPr lang="fi-FI" dirty="0"/>
              <a:t>, alennus on 78,36 euroa/m</a:t>
            </a:r>
            <a:r>
              <a:rPr lang="fi-FI" baseline="30000" dirty="0"/>
              <a:t>2</a:t>
            </a:r>
          </a:p>
          <a:p>
            <a:pPr marL="914400" lvl="2" indent="0" fontAlgn="base">
              <a:buNone/>
            </a:pPr>
            <a:r>
              <a:rPr lang="fi-FI" dirty="0"/>
              <a:t>- kun rakennuksesta puuttuu keskuslämmitys, alennus on 55,88 euroa/m</a:t>
            </a:r>
            <a:r>
              <a:rPr lang="fi-FI" baseline="30000" dirty="0"/>
              <a:t>2</a:t>
            </a:r>
            <a:endParaRPr lang="fi-FI" dirty="0"/>
          </a:p>
          <a:p>
            <a:pPr marL="457200" lvl="1" indent="0" fontAlgn="base">
              <a:buNone/>
            </a:pPr>
            <a:endParaRPr lang="fi-FI" baseline="30000" dirty="0"/>
          </a:p>
          <a:p>
            <a:pPr fontAlgn="base">
              <a:buFont typeface="Arial" panose="020B0604020202020204" pitchFamily="34" charset="0"/>
              <a:buChar char="•"/>
            </a:pPr>
            <a:r>
              <a:rPr lang="fi-FI" dirty="0"/>
              <a:t>Rakennuksen verotusarvo on 62,5 % näin saatavasta jälleenhankinta-arvosta (ikäalennus 1,25 %/v, kun kantava rakenne puuta).</a:t>
            </a:r>
          </a:p>
        </p:txBody>
      </p:sp>
    </p:spTree>
    <p:extLst>
      <p:ext uri="{BB962C8B-B14F-4D97-AF65-F5344CB8AC3E}">
        <p14:creationId xmlns:p14="http://schemas.microsoft.com/office/powerpoint/2010/main" val="1108214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
            <a:ext cx="10515600" cy="882502"/>
          </a:xfrm>
        </p:spPr>
        <p:txBody>
          <a:bodyPr/>
          <a:lstStyle/>
          <a:p>
            <a:r>
              <a:rPr lang="fi-FI" dirty="0">
                <a:solidFill>
                  <a:schemeClr val="bg1"/>
                </a:solidFill>
              </a:rPr>
              <a:t>Tontin kiinteistövero</a:t>
            </a:r>
          </a:p>
        </p:txBody>
      </p:sp>
      <p:sp>
        <p:nvSpPr>
          <p:cNvPr id="8" name="Content Placeholder 7"/>
          <p:cNvSpPr>
            <a:spLocks noGrp="1"/>
          </p:cNvSpPr>
          <p:nvPr>
            <p:ph idx="1"/>
          </p:nvPr>
        </p:nvSpPr>
        <p:spPr>
          <a:xfrm>
            <a:off x="609599" y="1584251"/>
            <a:ext cx="11200263" cy="4805916"/>
          </a:xfrm>
        </p:spPr>
        <p:txBody>
          <a:bodyPr>
            <a:normAutofit/>
          </a:bodyPr>
          <a:lstStyle/>
          <a:p>
            <a:r>
              <a:rPr lang="fi-FI" dirty="0"/>
              <a:t>Verohallinnolta on saatu kunnittain AO- ja AP-tonttien aluehinnat ja tapausten lukumäärät, joissa sovellettu ko. hintaa. Aluehinnoista on valittu kustakin kunnasta keskimääräistä / yleisintä hintatasoa edustava arvo, kuitenkin painottaen keskuskaupunkia kuntaliitoskunnissa. (AO=Erillispientalojen korttelialue, AP=Asuinpientalojen korttelialue)</a:t>
            </a:r>
          </a:p>
          <a:p>
            <a:endParaRPr lang="fi-FI" dirty="0"/>
          </a:p>
          <a:p>
            <a:r>
              <a:rPr lang="fi-FI" dirty="0"/>
              <a:t>Tontin verotusarvo 1000 m</a:t>
            </a:r>
            <a:r>
              <a:rPr lang="fi-FI" baseline="30000" dirty="0"/>
              <a:t>2 </a:t>
            </a:r>
            <a:r>
              <a:rPr lang="fi-FI" dirty="0"/>
              <a:t>tontille on tontin ns. tavoitearvo eli 75 % aluehinnasta, kun yksikkönä on euroa / tonttineliömetri. Poikkeuksena Helsingissä aluehintojen yksikkö on euroa / rakennusoikeusneliömetri, jolloin tontin verotusarvon laskennassa käytetty pinta-ala on 180 m</a:t>
            </a:r>
            <a:r>
              <a:rPr lang="fi-FI" baseline="30000" dirty="0"/>
              <a:t>2</a:t>
            </a:r>
            <a:r>
              <a:rPr lang="fi-FI" dirty="0"/>
              <a:t>.</a:t>
            </a:r>
          </a:p>
        </p:txBody>
      </p:sp>
    </p:spTree>
    <p:extLst>
      <p:ext uri="{BB962C8B-B14F-4D97-AF65-F5344CB8AC3E}">
        <p14:creationId xmlns:p14="http://schemas.microsoft.com/office/powerpoint/2010/main" val="2811771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35665"/>
          </a:xfrm>
        </p:spPr>
        <p:txBody>
          <a:bodyPr/>
          <a:lstStyle/>
          <a:p>
            <a:r>
              <a:rPr lang="fi-FI" dirty="0">
                <a:solidFill>
                  <a:schemeClr val="bg1"/>
                </a:solidFill>
              </a:rPr>
              <a:t>Huomioitavaa tuloksista</a:t>
            </a:r>
          </a:p>
        </p:txBody>
      </p:sp>
      <p:sp>
        <p:nvSpPr>
          <p:cNvPr id="3" name="Content Placeholder 2"/>
          <p:cNvSpPr>
            <a:spLocks noGrp="1"/>
          </p:cNvSpPr>
          <p:nvPr>
            <p:ph idx="1"/>
          </p:nvPr>
        </p:nvSpPr>
        <p:spPr>
          <a:xfrm>
            <a:off x="446567" y="1562987"/>
            <a:ext cx="10684853" cy="4752753"/>
          </a:xfrm>
        </p:spPr>
        <p:txBody>
          <a:bodyPr>
            <a:normAutofit fontScale="92500" lnSpcReduction="20000"/>
          </a:bodyPr>
          <a:lstStyle/>
          <a:p>
            <a:r>
              <a:rPr lang="fi-FI" dirty="0"/>
              <a:t>Sähkön energiahinnat ovat toimitusvelvollisten yhtiöiden toistaiseksi voimassa olevien yleissähkösopimusten hintoja. Osa yhtiöistä tarjoaa kyseisiä tuotteita vain oman verkkoalueen asiakkaille. Tuotteille, joiden hinta tarkistetaan neljännesvuosittain, on käytetty hintajaksoa 1.1.-31.3.2024.</a:t>
            </a:r>
          </a:p>
          <a:p>
            <a:endParaRPr lang="fi-FI" dirty="0"/>
          </a:p>
          <a:p>
            <a:r>
              <a:rPr lang="fi-FI" dirty="0"/>
              <a:t>Koska sähköenergian osuus on viime vuosina korostunut, ja sähkön voi ostaa miltä yhtiöltä tahansa, on raportilla tarkasteltu myös kustannuksia ilman sähköenergiaa. Energian osuus kaikista kustannuksista on keskimäärin 48 %</a:t>
            </a:r>
          </a:p>
          <a:p>
            <a:endParaRPr lang="fi-FI" dirty="0"/>
          </a:p>
          <a:p>
            <a:r>
              <a:rPr lang="fi-FI" dirty="0"/>
              <a:t>Jätemaksut perustuvat otokseen jätteenkuljetusyritysten keskimääräisistä tyhjennyshinnoista niissä kunnissa, joissa jätehuolto on kiinteistönhaltijan kilpailuttama. Vuonna 2024 vertailuun lisättiin biojäte, sillä biojätteiden keräys on tulossa jätelain mukaan pakolliseksi yli 10 000 asukkaan taajamissa viimeistään kesällä 2024.</a:t>
            </a:r>
          </a:p>
        </p:txBody>
      </p:sp>
    </p:spTree>
    <p:extLst>
      <p:ext uri="{BB962C8B-B14F-4D97-AF65-F5344CB8AC3E}">
        <p14:creationId xmlns:p14="http://schemas.microsoft.com/office/powerpoint/2010/main" val="1623098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ap of different colored shapes&#10;&#10;Description automatically generated">
            <a:extLst>
              <a:ext uri="{FF2B5EF4-FFF2-40B4-BE49-F238E27FC236}">
                <a16:creationId xmlns:a16="http://schemas.microsoft.com/office/drawing/2014/main" id="{D4C468A4-7D4D-E1FB-6181-EF8D7A9472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1265" y="2322215"/>
            <a:ext cx="6028558" cy="4290641"/>
          </a:xfrm>
          <a:prstGeom prst="rect">
            <a:avLst/>
          </a:prstGeom>
        </p:spPr>
      </p:pic>
      <p:pic>
        <p:nvPicPr>
          <p:cNvPr id="5" name="Picture 4" descr="A map of finland with different colored areas&#10;&#10;Description automatically generated">
            <a:extLst>
              <a:ext uri="{FF2B5EF4-FFF2-40B4-BE49-F238E27FC236}">
                <a16:creationId xmlns:a16="http://schemas.microsoft.com/office/drawing/2014/main" id="{8078C2BC-5C17-279C-C052-B48F675C64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772" t="5458" r="5859" b="3787"/>
          <a:stretch/>
        </p:blipFill>
        <p:spPr>
          <a:xfrm>
            <a:off x="36212" y="1518331"/>
            <a:ext cx="4032071" cy="5272094"/>
          </a:xfrm>
          <a:prstGeom prst="rect">
            <a:avLst/>
          </a:prstGeom>
        </p:spPr>
      </p:pic>
      <p:sp>
        <p:nvSpPr>
          <p:cNvPr id="7" name="Title 6"/>
          <p:cNvSpPr>
            <a:spLocks noGrp="1"/>
          </p:cNvSpPr>
          <p:nvPr>
            <p:ph type="title"/>
          </p:nvPr>
        </p:nvSpPr>
        <p:spPr>
          <a:xfrm>
            <a:off x="76200" y="0"/>
            <a:ext cx="5724525" cy="838200"/>
          </a:xfrm>
        </p:spPr>
        <p:txBody>
          <a:bodyPr>
            <a:normAutofit/>
          </a:bodyPr>
          <a:lstStyle/>
          <a:p>
            <a:r>
              <a:rPr lang="fi-FI" dirty="0">
                <a:solidFill>
                  <a:schemeClr val="bg1"/>
                </a:solidFill>
              </a:rPr>
              <a:t>Vertailun kunnat kartalla</a:t>
            </a:r>
          </a:p>
        </p:txBody>
      </p:sp>
      <p:sp>
        <p:nvSpPr>
          <p:cNvPr id="2" name="TextBox 1">
            <a:extLst>
              <a:ext uri="{FF2B5EF4-FFF2-40B4-BE49-F238E27FC236}">
                <a16:creationId xmlns:a16="http://schemas.microsoft.com/office/drawing/2014/main" id="{938C1A36-81B8-42A6-9646-C6AACBAEFCF5}"/>
              </a:ext>
            </a:extLst>
          </p:cNvPr>
          <p:cNvSpPr txBox="1"/>
          <p:nvPr/>
        </p:nvSpPr>
        <p:spPr>
          <a:xfrm>
            <a:off x="6763006" y="1065014"/>
            <a:ext cx="5310806" cy="1200329"/>
          </a:xfrm>
          <a:prstGeom prst="rect">
            <a:avLst/>
          </a:prstGeom>
          <a:noFill/>
        </p:spPr>
        <p:txBody>
          <a:bodyPr wrap="square" rtlCol="0">
            <a:spAutoFit/>
          </a:bodyPr>
          <a:lstStyle/>
          <a:p>
            <a:r>
              <a:rPr lang="fi-FI" dirty="0"/>
              <a:t>Kartoilla värjätty vertailussa olevat kunnat kokonaiskustannusten mukaan luokiteltuna (€/vuosi). Valkoisella pohjalla olevista kunnista tietoa ei siis ole saatavilla.</a:t>
            </a:r>
          </a:p>
        </p:txBody>
      </p:sp>
      <p:sp>
        <p:nvSpPr>
          <p:cNvPr id="6" name="TextBox 5">
            <a:extLst>
              <a:ext uri="{FF2B5EF4-FFF2-40B4-BE49-F238E27FC236}">
                <a16:creationId xmlns:a16="http://schemas.microsoft.com/office/drawing/2014/main" id="{2CA92C8F-C9F7-4571-B15D-836B7FF01970}"/>
              </a:ext>
            </a:extLst>
          </p:cNvPr>
          <p:cNvSpPr txBox="1"/>
          <p:nvPr/>
        </p:nvSpPr>
        <p:spPr>
          <a:xfrm>
            <a:off x="9548902" y="4795132"/>
            <a:ext cx="2524910" cy="923330"/>
          </a:xfrm>
          <a:prstGeom prst="rect">
            <a:avLst/>
          </a:prstGeom>
          <a:solidFill>
            <a:schemeClr val="bg1"/>
          </a:solidFill>
        </p:spPr>
        <p:txBody>
          <a:bodyPr wrap="square" rtlCol="0">
            <a:spAutoFit/>
          </a:bodyPr>
          <a:lstStyle/>
          <a:p>
            <a:r>
              <a:rPr lang="fi-FI" dirty="0"/>
              <a:t>Tässä zoomattuna Etelä-Suomen kunnat, jotta ne erottuvat paremmin</a:t>
            </a:r>
          </a:p>
        </p:txBody>
      </p:sp>
    </p:spTree>
    <p:extLst>
      <p:ext uri="{BB962C8B-B14F-4D97-AF65-F5344CB8AC3E}">
        <p14:creationId xmlns:p14="http://schemas.microsoft.com/office/powerpoint/2010/main" val="2371041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0515600" cy="776176"/>
          </a:xfrm>
        </p:spPr>
        <p:txBody>
          <a:bodyPr>
            <a:normAutofit/>
          </a:bodyPr>
          <a:lstStyle/>
          <a:p>
            <a:r>
              <a:rPr lang="fi-FI" sz="2200" b="1" dirty="0">
                <a:solidFill>
                  <a:schemeClr val="bg1"/>
                </a:solidFill>
              </a:rPr>
              <a:t>Vakiomuotoisen 120 m² omakotitalon kuntakohtaiset maksut 2024</a:t>
            </a:r>
            <a:br>
              <a:rPr lang="fi-FI" sz="2200" dirty="0">
                <a:solidFill>
                  <a:schemeClr val="bg1"/>
                </a:solidFill>
              </a:rPr>
            </a:br>
            <a:r>
              <a:rPr lang="fi-FI" sz="2200" dirty="0">
                <a:solidFill>
                  <a:schemeClr val="bg1"/>
                </a:solidFill>
              </a:rPr>
              <a:t>10 kalleinta ja 10 halvinta kuntaa </a:t>
            </a:r>
            <a:r>
              <a:rPr lang="fi-FI" sz="2000" dirty="0">
                <a:solidFill>
                  <a:schemeClr val="bg1"/>
                </a:solidFill>
              </a:rPr>
              <a:t>(suluissa kunnan tuloveroprosentti)</a:t>
            </a:r>
            <a:endParaRPr lang="fi-FI" sz="2200" dirty="0">
              <a:solidFill>
                <a:schemeClr val="bg1"/>
              </a:solidFill>
            </a:endParaRPr>
          </a:p>
        </p:txBody>
      </p:sp>
      <p:pic>
        <p:nvPicPr>
          <p:cNvPr id="4" name="Picture 3">
            <a:extLst>
              <a:ext uri="{FF2B5EF4-FFF2-40B4-BE49-F238E27FC236}">
                <a16:creationId xmlns:a16="http://schemas.microsoft.com/office/drawing/2014/main" id="{5C0DEC70-9A5A-0659-F705-29CA79B5B17C}"/>
              </a:ext>
            </a:extLst>
          </p:cNvPr>
          <p:cNvPicPr>
            <a:picLocks noChangeAspect="1"/>
          </p:cNvPicPr>
          <p:nvPr/>
        </p:nvPicPr>
        <p:blipFill>
          <a:blip r:embed="rId3"/>
          <a:stretch>
            <a:fillRect/>
          </a:stretch>
        </p:blipFill>
        <p:spPr>
          <a:xfrm>
            <a:off x="90535" y="1480222"/>
            <a:ext cx="10022693" cy="5291787"/>
          </a:xfrm>
          <a:prstGeom prst="rect">
            <a:avLst/>
          </a:prstGeom>
        </p:spPr>
      </p:pic>
    </p:spTree>
    <p:extLst>
      <p:ext uri="{BB962C8B-B14F-4D97-AF65-F5344CB8AC3E}">
        <p14:creationId xmlns:p14="http://schemas.microsoft.com/office/powerpoint/2010/main" val="157702399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dadde1-c737-4752-a847-dfd21e05bff5">
      <Terms xmlns="http://schemas.microsoft.com/office/infopath/2007/PartnerControls"/>
    </lcf76f155ced4ddcb4097134ff3c332f>
    <TaxCatchAll xmlns="be7c4d74-6133-46fd-854c-41f3dd72e10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58B3615BFECE484ABE30752CC567E0A3" ma:contentTypeVersion="14" ma:contentTypeDescription="Luo uusi asiakirja." ma:contentTypeScope="" ma:versionID="54fc0bf011fecd7f8e01a853e1388106">
  <xsd:schema xmlns:xsd="http://www.w3.org/2001/XMLSchema" xmlns:xs="http://www.w3.org/2001/XMLSchema" xmlns:p="http://schemas.microsoft.com/office/2006/metadata/properties" xmlns:ns2="98dadde1-c737-4752-a847-dfd21e05bff5" xmlns:ns3="be7c4d74-6133-46fd-854c-41f3dd72e103" targetNamespace="http://schemas.microsoft.com/office/2006/metadata/properties" ma:root="true" ma:fieldsID="41f0f67265f59f0509f9526312b249b0" ns2:_="" ns3:_="">
    <xsd:import namespace="98dadde1-c737-4752-a847-dfd21e05bff5"/>
    <xsd:import namespace="be7c4d74-6133-46fd-854c-41f3dd72e1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dadde1-c737-4752-a847-dfd21e05bf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f02ef50f-fa40-431a-89a7-81fc337766c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7c4d74-6133-46fd-854c-41f3dd72e10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fe7684c-206c-43c5-907a-9d8d3846617c}" ma:internalName="TaxCatchAll" ma:showField="CatchAllData" ma:web="be7c4d74-6133-46fd-854c-41f3dd72e10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BE4D6D-F30D-4CD8-9192-5614761BDF89}">
  <ds:schemaRefs>
    <ds:schemaRef ds:uri="http://schemas.microsoft.com/office/2006/metadata/properties"/>
    <ds:schemaRef ds:uri="http://schemas.microsoft.com/office/infopath/2007/PartnerControls"/>
    <ds:schemaRef ds:uri="183e154c-218c-4e0d-ad5d-e5c4acd0abb6"/>
    <ds:schemaRef ds:uri="d768da4b-8a8f-408d-8e33-666dd6ed5cb5"/>
  </ds:schemaRefs>
</ds:datastoreItem>
</file>

<file path=customXml/itemProps2.xml><?xml version="1.0" encoding="utf-8"?>
<ds:datastoreItem xmlns:ds="http://schemas.openxmlformats.org/officeDocument/2006/customXml" ds:itemID="{793EEEBF-AFDE-4B9F-B0F6-1273CFA5B411}"/>
</file>

<file path=customXml/itemProps3.xml><?xml version="1.0" encoding="utf-8"?>
<ds:datastoreItem xmlns:ds="http://schemas.openxmlformats.org/officeDocument/2006/customXml" ds:itemID="{A94CAC5C-BED8-4C15-AF74-928EE268CE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31028</TotalTime>
  <Words>917</Words>
  <Application>Microsoft Office PowerPoint</Application>
  <PresentationFormat>Laajakuva</PresentationFormat>
  <Paragraphs>86</Paragraphs>
  <Slides>18</Slides>
  <Notes>11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18</vt:i4>
      </vt:variant>
    </vt:vector>
  </HeadingPairs>
  <TitlesOfParts>
    <vt:vector size="22" baseType="lpstr">
      <vt:lpstr>Arial</vt:lpstr>
      <vt:lpstr>Calibri</vt:lpstr>
      <vt:lpstr>Calibri Light</vt:lpstr>
      <vt:lpstr>Office-teema</vt:lpstr>
      <vt:lpstr>Kunnalliset maksut omakotitaloissa 2024</vt:lpstr>
      <vt:lpstr>Taustaa</vt:lpstr>
      <vt:lpstr>Tietosisällöt</vt:lpstr>
      <vt:lpstr>Tyyppiomakotitalon ominaisuudet</vt:lpstr>
      <vt:lpstr>Rakennuksen kiinteistövero</vt:lpstr>
      <vt:lpstr>Tontin kiinteistövero</vt:lpstr>
      <vt:lpstr>Huomioitavaa tuloksista</vt:lpstr>
      <vt:lpstr>Vertailun kunnat kartalla</vt:lpstr>
      <vt:lpstr>Vakiomuotoisen 120 m² omakotitalon kuntakohtaiset maksut 2024 10 kalleinta ja 10 halvinta kuntaa (suluissa kunnan tuloveroprosentti)</vt:lpstr>
      <vt:lpstr>Vakiomuotoisen 120 m² omakotitalon kuntakohtaiset maksut 2024 10 kalleinta ja 10 halvinta kuntaa - ilman sähköenergiaa*</vt:lpstr>
      <vt:lpstr>Vakiomuotoisen 120 m² omakotitalon kuntakohtaiset maksut 2024 yli 50 000 asukkaan kunnat (suluissa kunnan tuloveroprosentti)</vt:lpstr>
      <vt:lpstr>Vakiomuotoisen 120 m² omakotitalon kuntakohtaiset maksut 2024 25 000 - 50 000 asukkaan kunnat (suluissa kunnan tuloveroprosentti)</vt:lpstr>
      <vt:lpstr>Vakiomuotoisen 120 m² omakotitalon kuntakohtaiset maksut 2024 15 000 - 25 000 asukkaan kunnat (suluissa kunnan tuloveroprosentti)</vt:lpstr>
      <vt:lpstr>Vakiomuotoisen 120 m² omakotitalon kuntakohtaiset maksut 2024 alle 15 000 asukkaan kunnat (suluissa kunnan tuloveroprosentti)</vt:lpstr>
      <vt:lpstr>Vakiomuotoisen 120 m² omakotitalon kuntakohtaiset maksut 2024 Piirikohtaiset keskiarvot (suluissa kuntien lkm)</vt:lpstr>
      <vt:lpstr>Vakiomuotoisen 120 m² omakotitalon sähkömaksut 2024 noin 10 kalleinta ja 10 halvinta kuntaa</vt:lpstr>
      <vt:lpstr>Vakiomuotoisen 120 m² omakotitalon kuntakohtaisten maksujen keskiarvot 2024 (yht. 6103 €/vuosi, -6,2 %)            (ilman sähköenergiaa + 7,6 %) </vt:lpstr>
      <vt:lpstr>Lisätietoja tutkimuksesta: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Kaija Savolainen</dc:creator>
  <cp:lastModifiedBy>Katja Keränen</cp:lastModifiedBy>
  <cp:revision>755</cp:revision>
  <cp:lastPrinted>2019-03-11T06:43:39Z</cp:lastPrinted>
  <dcterms:created xsi:type="dcterms:W3CDTF">2014-04-23T10:13:38Z</dcterms:created>
  <dcterms:modified xsi:type="dcterms:W3CDTF">2024-02-23T07:46:20Z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0x01010058B3615BFECE484ABE30752CC567E0A3</vt:lpwstr>
  </property>
  <property fmtid="{D5CDD505-2E9C-101B-9397-08002B2CF9AE}" pid="3" name="Order">
    <vt:r8>2112200</vt:r8>
  </property>
  <property fmtid="{D5CDD505-2E9C-101B-9397-08002B2CF9AE}" pid="4" name="MediaServiceImageTags">
    <vt:lpwstr/>
  </property>
</Properties>
</file>